
<file path=[Content_Types].xml><?xml version="1.0" encoding="utf-8"?>
<Types xmlns="http://schemas.openxmlformats.org/package/2006/content-types">
  <Default Extension="png" ContentType="image/png"/>
  <Default Extension="81" ContentType="image/jpeg"/>
  <Default Extension="jpeg" ContentType="image/jpeg"/>
  <Default Extension="rels" ContentType="application/vnd.openxmlformats-package.relationships+xml"/>
  <Default Extension="xml" ContentType="application/xml"/>
  <Default Extension="116" ContentType="image/jpe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8" r:id="rId2"/>
    <p:sldId id="301" r:id="rId3"/>
    <p:sldId id="302" r:id="rId4"/>
    <p:sldId id="310" r:id="rId5"/>
    <p:sldId id="268" r:id="rId6"/>
    <p:sldId id="315" r:id="rId7"/>
    <p:sldId id="311" r:id="rId8"/>
    <p:sldId id="305" r:id="rId9"/>
    <p:sldId id="314" r:id="rId10"/>
    <p:sldId id="313" r:id="rId11"/>
    <p:sldId id="258" r:id="rId12"/>
    <p:sldId id="259" r:id="rId13"/>
    <p:sldId id="312" r:id="rId14"/>
    <p:sldId id="316" r:id="rId15"/>
    <p:sldId id="290" r:id="rId16"/>
    <p:sldId id="298" r:id="rId17"/>
    <p:sldId id="287" r:id="rId18"/>
    <p:sldId id="272" r:id="rId19"/>
    <p:sldId id="277" r:id="rId20"/>
    <p:sldId id="309" r:id="rId21"/>
    <p:sldId id="291" r:id="rId22"/>
    <p:sldId id="266" r:id="rId23"/>
    <p:sldId id="267" r:id="rId24"/>
    <p:sldId id="285" r:id="rId25"/>
    <p:sldId id="264" r:id="rId26"/>
    <p:sldId id="269" r:id="rId27"/>
    <p:sldId id="265" r:id="rId28"/>
    <p:sldId id="306" r:id="rId29"/>
    <p:sldId id="317" r:id="rId30"/>
    <p:sldId id="270" r:id="rId31"/>
    <p:sldId id="271" r:id="rId32"/>
    <p:sldId id="294" r:id="rId33"/>
    <p:sldId id="295" r:id="rId34"/>
    <p:sldId id="297" r:id="rId35"/>
    <p:sldId id="319" r:id="rId36"/>
    <p:sldId id="320" r:id="rId37"/>
    <p:sldId id="321" r:id="rId38"/>
    <p:sldId id="323" r:id="rId39"/>
    <p:sldId id="32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24AB6C9-E4C8-442D-86F3-B07239272AB6}">
          <p14:sldIdLst>
            <p14:sldId id="318"/>
            <p14:sldId id="301"/>
            <p14:sldId id="302"/>
            <p14:sldId id="310"/>
            <p14:sldId id="268"/>
            <p14:sldId id="315"/>
            <p14:sldId id="311"/>
            <p14:sldId id="305"/>
            <p14:sldId id="314"/>
            <p14:sldId id="313"/>
            <p14:sldId id="258"/>
            <p14:sldId id="259"/>
            <p14:sldId id="312"/>
            <p14:sldId id="316"/>
            <p14:sldId id="290"/>
            <p14:sldId id="298"/>
            <p14:sldId id="287"/>
            <p14:sldId id="272"/>
            <p14:sldId id="277"/>
            <p14:sldId id="309"/>
            <p14:sldId id="291"/>
            <p14:sldId id="266"/>
            <p14:sldId id="267"/>
            <p14:sldId id="285"/>
            <p14:sldId id="264"/>
            <p14:sldId id="269"/>
            <p14:sldId id="265"/>
            <p14:sldId id="306"/>
          </p14:sldIdLst>
        </p14:section>
        <p14:section name="Untitled Section" id="{37D1715C-BBED-41F9-8B9E-8B64AF918879}">
          <p14:sldIdLst>
            <p14:sldId id="317"/>
            <p14:sldId id="270"/>
            <p14:sldId id="271"/>
            <p14:sldId id="294"/>
            <p14:sldId id="295"/>
            <p14:sldId id="297"/>
            <p14:sldId id="319"/>
            <p14:sldId id="320"/>
            <p14:sldId id="321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3613" autoAdjust="0"/>
  </p:normalViewPr>
  <p:slideViewPr>
    <p:cSldViewPr snapToGrid="0">
      <p:cViewPr varScale="1">
        <p:scale>
          <a:sx n="51" d="100"/>
          <a:sy n="51" d="100"/>
        </p:scale>
        <p:origin x="36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1473B-37A7-4485-8458-E7C6788D0732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380D9-A322-454B-83A0-4973DDFDB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2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9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77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42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81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04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4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90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40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873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820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D0D9B-4F4B-475D-B38D-8AF23885382B}" type="datetimeFigureOut">
              <a:rPr lang="en-GB" smtClean="0"/>
              <a:t>28/08/2023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68D0C-07EC-49EE-B79F-CE5A03125B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67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116"/><Relationship Id="rId2" Type="http://schemas.openxmlformats.org/officeDocument/2006/relationships/image" Target="../media/image19.81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74" y="0"/>
            <a:ext cx="82265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224" y="719328"/>
            <a:ext cx="2548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western half </a:t>
            </a:r>
            <a:r>
              <a:rPr lang="en-GB" dirty="0"/>
              <a:t>of </a:t>
            </a:r>
            <a:endParaRPr lang="en-GB" dirty="0" smtClean="0"/>
          </a:p>
          <a:p>
            <a:r>
              <a:rPr lang="en-GB" smtClean="0"/>
              <a:t>Mohammed al-Idrīsī’s </a:t>
            </a:r>
            <a:r>
              <a:rPr lang="en-GB" dirty="0" smtClean="0">
                <a:solidFill>
                  <a:srgbClr val="0070C0"/>
                </a:solidFill>
              </a:rPr>
              <a:t>Charta Rogeriana</a:t>
            </a:r>
            <a:r>
              <a:rPr lang="en-GB" dirty="0" smtClean="0"/>
              <a:t>, 1154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5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4" y="0"/>
            <a:ext cx="46445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9100" y="965200"/>
            <a:ext cx="13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600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74" y="204952"/>
            <a:ext cx="9464565" cy="6494791"/>
          </a:xfrm>
        </p:spPr>
      </p:pic>
      <p:sp>
        <p:nvSpPr>
          <p:cNvPr id="5" name="TextBox 4"/>
          <p:cNvSpPr txBox="1"/>
          <p:nvPr/>
        </p:nvSpPr>
        <p:spPr>
          <a:xfrm>
            <a:off x="173421" y="1177534"/>
            <a:ext cx="23559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AB2575"/>
                </a:solidFill>
              </a:rPr>
              <a:t>The </a:t>
            </a:r>
            <a:r>
              <a:rPr lang="en-GB" sz="2400" i="1" dirty="0" smtClean="0">
                <a:solidFill>
                  <a:srgbClr val="AB2575"/>
                </a:solidFill>
              </a:rPr>
              <a:t>Liber’</a:t>
            </a:r>
            <a:r>
              <a:rPr lang="en-GB" sz="2400" dirty="0" smtClean="0">
                <a:solidFill>
                  <a:srgbClr val="AB2575"/>
                </a:solidFill>
              </a:rPr>
              <a:t>s pelagic courses for the central Mediterranean</a:t>
            </a:r>
          </a:p>
          <a:p>
            <a:r>
              <a:rPr lang="en-GB" sz="2400" dirty="0"/>
              <a:t>(Patrick Gautier </a:t>
            </a:r>
            <a:r>
              <a:rPr lang="en-GB" sz="2400" dirty="0" err="1"/>
              <a:t>Dalché</a:t>
            </a:r>
            <a:r>
              <a:rPr lang="en-GB" sz="2400" dirty="0"/>
              <a:t>, 1995)</a:t>
            </a:r>
          </a:p>
          <a:p>
            <a:endParaRPr lang="en-GB" sz="2400" dirty="0" smtClean="0">
              <a:solidFill>
                <a:srgbClr val="C00000"/>
              </a:solidFill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0273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800" y="219351"/>
            <a:ext cx="10602200" cy="6128440"/>
          </a:xfrm>
        </p:spPr>
      </p:pic>
      <p:sp>
        <p:nvSpPr>
          <p:cNvPr id="5" name="TextBox 4"/>
          <p:cNvSpPr txBox="1"/>
          <p:nvPr/>
        </p:nvSpPr>
        <p:spPr>
          <a:xfrm>
            <a:off x="192927" y="959540"/>
            <a:ext cx="13968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Pelagic courses  from the </a:t>
            </a:r>
            <a:r>
              <a:rPr lang="en-GB" sz="2000" i="1" dirty="0" smtClean="0">
                <a:solidFill>
                  <a:schemeClr val="accent2">
                    <a:lumMod val="75000"/>
                  </a:schemeClr>
                </a:solidFill>
              </a:rPr>
              <a:t>Liber</a:t>
            </a:r>
          </a:p>
          <a:p>
            <a:endParaRPr lang="en-GB" sz="2000" dirty="0"/>
          </a:p>
          <a:p>
            <a:r>
              <a:rPr lang="en-GB" sz="2000" dirty="0" smtClean="0"/>
              <a:t>Showing the four courses ending at Tripoli and the single one from Alexandria</a:t>
            </a:r>
            <a:endParaRPr lang="en-GB" sz="2000" dirty="0"/>
          </a:p>
        </p:txBody>
      </p:sp>
      <p:sp>
        <p:nvSpPr>
          <p:cNvPr id="6" name="Down Arrow 5"/>
          <p:cNvSpPr/>
          <p:nvPr/>
        </p:nvSpPr>
        <p:spPr>
          <a:xfrm rot="10800000">
            <a:off x="6453808" y="4545496"/>
            <a:ext cx="265042" cy="755374"/>
          </a:xfrm>
          <a:prstGeom prst="downArrow">
            <a:avLst>
              <a:gd name="adj1" fmla="val 50000"/>
              <a:gd name="adj2" fmla="val 8330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own Arrow 6"/>
          <p:cNvSpPr/>
          <p:nvPr/>
        </p:nvSpPr>
        <p:spPr>
          <a:xfrm rot="10800000">
            <a:off x="10027326" y="4749757"/>
            <a:ext cx="265042" cy="755374"/>
          </a:xfrm>
          <a:prstGeom prst="downArrow">
            <a:avLst>
              <a:gd name="adj1" fmla="val 50000"/>
              <a:gd name="adj2" fmla="val 8330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31" y="606204"/>
            <a:ext cx="9350329" cy="52618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9338" y="144539"/>
            <a:ext cx="595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scale bar from the </a:t>
            </a:r>
            <a:r>
              <a:rPr lang="en-GB" sz="2400" dirty="0" smtClean="0">
                <a:solidFill>
                  <a:srgbClr val="00B0F0"/>
                </a:solidFill>
              </a:rPr>
              <a:t>Carte Pisane</a:t>
            </a:r>
            <a:r>
              <a:rPr lang="en-GB" sz="2400" dirty="0" smtClean="0"/>
              <a:t>, </a:t>
            </a:r>
            <a:r>
              <a:rPr lang="en-GB" sz="2400" i="1" dirty="0" smtClean="0"/>
              <a:t>c.</a:t>
            </a:r>
            <a:r>
              <a:rPr lang="en-GB" sz="2400" dirty="0" smtClean="0"/>
              <a:t>1270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73831" y="6035040"/>
            <a:ext cx="935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Note that each of the smallest divisions represented 5 miles so that each group of ten covered 50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0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4" y="595311"/>
            <a:ext cx="11816576" cy="53863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9200" y="85942"/>
            <a:ext cx="855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Visibility in the Mediterranean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029405"/>
            <a:ext cx="10858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Grey areas provided a ship’s crew with sight of some land at least; when in a black zone no land will be visible at all  </a:t>
            </a:r>
          </a:p>
          <a:p>
            <a:r>
              <a:rPr lang="en-GB" sz="1600" dirty="0" smtClean="0"/>
              <a:t>                              </a:t>
            </a:r>
            <a:r>
              <a:rPr lang="en-GB" sz="1500" dirty="0" smtClean="0"/>
              <a:t>Courtesy of Joaquim Alves Gaspar and Imago Mundi Ltd. From </a:t>
            </a:r>
            <a:r>
              <a:rPr lang="en-GB" sz="1500" i="1" dirty="0" smtClean="0"/>
              <a:t>Imago Mundi</a:t>
            </a:r>
            <a:r>
              <a:rPr lang="en-GB" sz="1500" dirty="0" smtClean="0"/>
              <a:t> 71:1 (2019) p.12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7681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Homem 1574 Mo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9"/>
            <a:ext cx="7958138" cy="47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287713" y="1190626"/>
            <a:ext cx="7200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latin typeface="Calibri" panose="020F0502020204030204" pitchFamily="34" charset="0"/>
              </a:rPr>
              <a:t>      black       </a:t>
            </a:r>
            <a:r>
              <a:rPr lang="en-GB" altLang="en-US" dirty="0">
                <a:solidFill>
                  <a:srgbClr val="FF5050"/>
                </a:solidFill>
                <a:latin typeface="Calibri" panose="020F0502020204030204" pitchFamily="34" charset="0"/>
              </a:rPr>
              <a:t>red </a:t>
            </a:r>
            <a:r>
              <a:rPr lang="en-GB" altLang="en-US" dirty="0">
                <a:latin typeface="Calibri" panose="020F0502020204030204" pitchFamily="34" charset="0"/>
              </a:rPr>
              <a:t>      </a:t>
            </a:r>
            <a:r>
              <a:rPr lang="en-GB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green</a:t>
            </a:r>
            <a:r>
              <a:rPr lang="en-GB" altLang="en-US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>
                <a:latin typeface="Calibri" panose="020F0502020204030204" pitchFamily="34" charset="0"/>
              </a:rPr>
              <a:t>         </a:t>
            </a:r>
            <a:r>
              <a:rPr lang="en-GB" altLang="en-US" dirty="0">
                <a:solidFill>
                  <a:srgbClr val="FF5050"/>
                </a:solidFill>
                <a:latin typeface="Calibri" panose="020F0502020204030204" pitchFamily="34" charset="0"/>
              </a:rPr>
              <a:t>red </a:t>
            </a:r>
            <a:r>
              <a:rPr lang="en-GB" altLang="en-US" dirty="0">
                <a:latin typeface="Calibri" panose="020F0502020204030204" pitchFamily="34" charset="0"/>
              </a:rPr>
              <a:t>                         black                            </a:t>
            </a:r>
            <a:r>
              <a:rPr lang="en-GB" altLang="en-US" dirty="0">
                <a:solidFill>
                  <a:srgbClr val="FF5050"/>
                </a:solidFill>
                <a:latin typeface="Calibri" panose="020F0502020204030204" pitchFamily="34" charset="0"/>
              </a:rPr>
              <a:t>red</a:t>
            </a:r>
            <a:endParaRPr lang="en-US" altLang="en-US" dirty="0"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9840914" y="2701926"/>
            <a:ext cx="827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solidFill>
                  <a:srgbClr val="00B050"/>
                </a:solidFill>
                <a:latin typeface="Calibri" panose="020F0502020204030204" pitchFamily="34" charset="0"/>
              </a:rPr>
              <a:t>green</a:t>
            </a:r>
            <a:endParaRPr lang="en-US" altLang="en-US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9840913" y="3854451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>
                <a:solidFill>
                  <a:srgbClr val="FF5050"/>
                </a:solidFill>
                <a:latin typeface="Calibri" panose="020F0502020204030204" pitchFamily="34" charset="0"/>
              </a:rPr>
              <a:t>red</a:t>
            </a:r>
            <a:endParaRPr lang="en-US" altLang="en-US"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9840914" y="5078413"/>
            <a:ext cx="827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>
                <a:latin typeface="Calibri" panose="020F0502020204030204" pitchFamily="34" charset="0"/>
              </a:rPr>
              <a:t>black</a:t>
            </a: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1919288" y="196851"/>
            <a:ext cx="7777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Standard colours for the compass directions: </a:t>
            </a:r>
          </a:p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black (for primary directions) then green, last red</a:t>
            </a:r>
            <a:endParaRPr lang="en-US" altLang="en-US" sz="2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1919288" y="6381751"/>
            <a:ext cx="7848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GB" alt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Diogo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Homem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, 1574 </a:t>
            </a:r>
            <a:r>
              <a:rPr lang="en-GB" altLang="en-US" dirty="0">
                <a:latin typeface="Calibri" panose="020F0502020204030204" pitchFamily="34" charset="0"/>
              </a:rPr>
              <a:t>(</a:t>
            </a:r>
            <a:r>
              <a:rPr lang="en-GB" altLang="en-US" dirty="0" err="1">
                <a:latin typeface="Calibri" panose="020F0502020204030204" pitchFamily="34" charset="0"/>
              </a:rPr>
              <a:t>Bibliothèque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nationale</a:t>
            </a:r>
            <a:r>
              <a:rPr lang="en-GB" altLang="en-US" dirty="0">
                <a:latin typeface="Calibri" panose="020F0502020204030204" pitchFamily="34" charset="0"/>
              </a:rPr>
              <a:t> de France, </a:t>
            </a:r>
            <a:r>
              <a:rPr lang="en-GB" altLang="en-US" dirty="0" smtClean="0">
                <a:latin typeface="Calibri" panose="020F0502020204030204" pitchFamily="34" charset="0"/>
              </a:rPr>
              <a:t>DD. </a:t>
            </a:r>
            <a:r>
              <a:rPr lang="en-GB" altLang="en-US" dirty="0">
                <a:latin typeface="Calibri" panose="020F0502020204030204" pitchFamily="34" charset="0"/>
              </a:rPr>
              <a:t>2006)</a:t>
            </a:r>
            <a:endParaRPr lang="en-US" altLang="en-US" dirty="0">
              <a:latin typeface="Calibri" panose="020F050202020403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360" y="0"/>
            <a:ext cx="53072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59" y="1057835"/>
            <a:ext cx="2617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Scheme of pigeon post communications in the </a:t>
            </a:r>
            <a:r>
              <a:rPr lang="en-US" dirty="0" err="1" smtClean="0"/>
              <a:t>defence</a:t>
            </a:r>
            <a:r>
              <a:rPr lang="en-US" dirty="0" smtClean="0"/>
              <a:t> </a:t>
            </a:r>
            <a:r>
              <a:rPr lang="en-US" dirty="0"/>
              <a:t>system of Moscow (1941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GB" dirty="0" smtClean="0"/>
              <a:t>Courtesy of Reddit.com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5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746" y="363561"/>
            <a:ext cx="7354105" cy="3334871"/>
          </a:xfrm>
        </p:spPr>
      </p:pic>
      <p:sp>
        <p:nvSpPr>
          <p:cNvPr id="5" name="TextBox 4"/>
          <p:cNvSpPr txBox="1"/>
          <p:nvPr/>
        </p:nvSpPr>
        <p:spPr>
          <a:xfrm>
            <a:off x="465333" y="468085"/>
            <a:ext cx="4187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Patrick Gautier Dalché’s introduction to the </a:t>
            </a:r>
            <a:r>
              <a:rPr lang="en-GB" i="1" dirty="0" smtClean="0">
                <a:solidFill>
                  <a:srgbClr val="C00000"/>
                </a:solidFill>
              </a:rPr>
              <a:t>Liber de existencia riveriarum</a:t>
            </a:r>
            <a:r>
              <a:rPr lang="en-GB" dirty="0" smtClean="0">
                <a:solidFill>
                  <a:srgbClr val="C00000"/>
                </a:solidFill>
              </a:rPr>
              <a:t> (p.81)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717" y="4264544"/>
            <a:ext cx="7398164" cy="2191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232" y="4264544"/>
            <a:ext cx="391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Lines 191-197 of the </a:t>
            </a:r>
            <a:r>
              <a:rPr lang="en-GB" i="1" dirty="0" smtClean="0">
                <a:solidFill>
                  <a:srgbClr val="C00000"/>
                </a:solidFill>
              </a:rPr>
              <a:t>Liber</a:t>
            </a:r>
            <a:r>
              <a:rPr lang="en-GB" dirty="0" smtClean="0">
                <a:solidFill>
                  <a:srgbClr val="C00000"/>
                </a:solidFill>
              </a:rPr>
              <a:t>’s transcribed text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141694" y="-1749828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>
            <a:off x="3519405" y="3334730"/>
            <a:ext cx="877815" cy="359298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3498397" y="1603825"/>
            <a:ext cx="926180" cy="3356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3535873" y="4913630"/>
            <a:ext cx="970780" cy="351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8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Atlantic Is Benincasa 1467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7476"/>
            <a:ext cx="2000250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3998120" y="2493962"/>
            <a:ext cx="1512888" cy="47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alt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Scotland and the Isle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of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Man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0681" name="Text Box 25"/>
          <p:cNvSpPr txBox="1">
            <a:spLocks noChangeArrowheads="1"/>
          </p:cNvSpPr>
          <p:nvPr/>
        </p:nvSpPr>
        <p:spPr bwMode="auto">
          <a:xfrm>
            <a:off x="1631950" y="5661026"/>
            <a:ext cx="2268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50000"/>
              </a:spcBef>
            </a:pPr>
            <a:r>
              <a:rPr lang="en-GB" altLang="en-US" sz="1600">
                <a:solidFill>
                  <a:schemeClr val="hlink"/>
                </a:solidFill>
                <a:latin typeface="Calibri" panose="020F0502020204030204" pitchFamily="34" charset="0"/>
              </a:rPr>
              <a:t>Madeira and  various  mythical Atlantic islands</a:t>
            </a:r>
            <a:endParaRPr lang="en-US" altLang="en-US" sz="1600">
              <a:solidFill>
                <a:schemeClr val="hlink"/>
              </a:solidFill>
              <a:latin typeface="Calibri" panose="020F0502020204030204" pitchFamily="34" charset="0"/>
            </a:endParaRPr>
          </a:p>
        </p:txBody>
      </p:sp>
      <p:sp>
        <p:nvSpPr>
          <p:cNvPr id="70682" name="Text Box 26"/>
          <p:cNvSpPr txBox="1">
            <a:spLocks noChangeArrowheads="1"/>
          </p:cNvSpPr>
          <p:nvPr/>
        </p:nvSpPr>
        <p:spPr bwMode="auto">
          <a:xfrm>
            <a:off x="2351089" y="3987800"/>
            <a:ext cx="1584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GB" altLang="en-US" sz="2000">
                <a:solidFill>
                  <a:srgbClr val="FF6600"/>
                </a:solidFill>
                <a:latin typeface="Calibri" panose="020F0502020204030204" pitchFamily="34" charset="0"/>
              </a:rPr>
              <a:t>    </a:t>
            </a:r>
            <a:r>
              <a:rPr lang="en-GB" altLang="en-US" sz="2000" b="1">
                <a:solidFill>
                  <a:schemeClr val="accent1"/>
                </a:solidFill>
                <a:latin typeface="Calibri" panose="020F0502020204030204" pitchFamily="34" charset="0"/>
              </a:rPr>
              <a:t>Madeira</a:t>
            </a:r>
            <a:endParaRPr lang="en-US" altLang="en-US" sz="20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70686" name="Picture 30" descr="Benincasa 1466 Scotland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88913"/>
            <a:ext cx="1608137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88" name="Text Box 32"/>
          <p:cNvSpPr txBox="1">
            <a:spLocks noChangeArrowheads="1"/>
          </p:cNvSpPr>
          <p:nvPr/>
        </p:nvSpPr>
        <p:spPr bwMode="auto">
          <a:xfrm>
            <a:off x="1774826" y="1303339"/>
            <a:ext cx="100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b="1">
                <a:solidFill>
                  <a:schemeClr val="accent1"/>
                </a:solidFill>
                <a:latin typeface="Calibri" panose="020F0502020204030204" pitchFamily="34" charset="0"/>
              </a:rPr>
              <a:t>Brazil</a:t>
            </a:r>
            <a:endParaRPr lang="en-US" altLang="en-US" sz="2000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847850" y="6308726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solidFill>
                  <a:schemeClr val="tx2"/>
                </a:solidFill>
                <a:latin typeface="Calibri" panose="020F0502020204030204" pitchFamily="34" charset="0"/>
              </a:rPr>
              <a:t>All details from:</a:t>
            </a:r>
            <a:r>
              <a:rPr lang="en-GB" altLang="en-US" dirty="0">
                <a:solidFill>
                  <a:srgbClr val="00FFFF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Grazioso Benincasa, 1466 or 1467 </a:t>
            </a:r>
            <a:r>
              <a:rPr lang="en-GB" altLang="en-US" dirty="0">
                <a:latin typeface="Calibri" panose="020F0502020204030204" pitchFamily="34" charset="0"/>
              </a:rPr>
              <a:t>(</a:t>
            </a:r>
            <a:r>
              <a:rPr lang="en-GB" altLang="en-US" dirty="0" err="1">
                <a:latin typeface="Calibri" panose="020F0502020204030204" pitchFamily="34" charset="0"/>
              </a:rPr>
              <a:t>Bibliothèque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nationale</a:t>
            </a:r>
            <a:r>
              <a:rPr lang="en-GB" altLang="en-US" dirty="0">
                <a:latin typeface="Calibri" panose="020F0502020204030204" pitchFamily="34" charset="0"/>
              </a:rPr>
              <a:t> de France)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70663" name="Picture 7" descr="Ionian Benincasa 1467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88914"/>
            <a:ext cx="1830387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 descr="Paxos Benincasa 1467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549276"/>
            <a:ext cx="576263" cy="5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Isle of Man Benincasa 1467 detail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484314"/>
            <a:ext cx="576263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8" name="Picture 12" descr="Zakynthos Benincasa 1467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3429001"/>
            <a:ext cx="1549400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9" name="Picture 13" descr="Benincasa 1466 Skyros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213100"/>
            <a:ext cx="1485900" cy="25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0" name="Picture 14" descr="Benincasa 1466 Limnos"/>
          <p:cNvPicPr>
            <a:picLocks noChangeAspect="1" noChangeArrowheads="1"/>
          </p:cNvPicPr>
          <p:nvPr/>
        </p:nvPicPr>
        <p:blipFill>
          <a:blip r:embed="rId9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3213100"/>
            <a:ext cx="2262187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6972869" y="2828924"/>
            <a:ext cx="122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 dirty="0" err="1">
                <a:solidFill>
                  <a:srgbClr val="0070C0"/>
                </a:solidFill>
                <a:latin typeface="Calibri" panose="020F0502020204030204" pitchFamily="34" charset="0"/>
              </a:rPr>
              <a:t>Paxos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9048750" y="5661025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Limnos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0679" name="Text Box 23"/>
          <p:cNvSpPr txBox="1">
            <a:spLocks noChangeArrowheads="1"/>
          </p:cNvSpPr>
          <p:nvPr/>
        </p:nvSpPr>
        <p:spPr bwMode="auto">
          <a:xfrm>
            <a:off x="4538663" y="4862967"/>
            <a:ext cx="1081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Zakynthos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0680" name="Text Box 24"/>
          <p:cNvSpPr txBox="1">
            <a:spLocks noChangeArrowheads="1"/>
          </p:cNvSpPr>
          <p:nvPr/>
        </p:nvSpPr>
        <p:spPr bwMode="auto">
          <a:xfrm>
            <a:off x="6672263" y="5756275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Skyros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70684" name="Oval 28"/>
          <p:cNvSpPr>
            <a:spLocks noChangeArrowheads="1"/>
          </p:cNvSpPr>
          <p:nvPr/>
        </p:nvSpPr>
        <p:spPr bwMode="auto">
          <a:xfrm>
            <a:off x="6816725" y="692151"/>
            <a:ext cx="503238" cy="504825"/>
          </a:xfrm>
          <a:prstGeom prst="ellips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0687" name="Oval 31"/>
          <p:cNvSpPr>
            <a:spLocks noChangeArrowheads="1"/>
          </p:cNvSpPr>
          <p:nvPr/>
        </p:nvSpPr>
        <p:spPr bwMode="auto">
          <a:xfrm>
            <a:off x="3935414" y="1412875"/>
            <a:ext cx="504825" cy="503238"/>
          </a:xfrm>
          <a:prstGeom prst="ellipse">
            <a:avLst/>
          </a:prstGeom>
          <a:noFill/>
          <a:ln w="222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0692" name="Group 36"/>
          <p:cNvGrpSpPr>
            <a:grpSpLocks/>
          </p:cNvGrpSpPr>
          <p:nvPr/>
        </p:nvGrpSpPr>
        <p:grpSpPr bwMode="auto">
          <a:xfrm>
            <a:off x="8304783" y="235745"/>
            <a:ext cx="2266950" cy="2987674"/>
            <a:chOff x="4286" y="119"/>
            <a:chExt cx="1428" cy="1882"/>
          </a:xfrm>
        </p:grpSpPr>
        <p:pic>
          <p:nvPicPr>
            <p:cNvPr id="70666" name="Picture 10" descr="Headphones Benincasa 1467"/>
            <p:cNvPicPr>
              <a:picLocks noChangeAspect="1" noChangeArrowheads="1"/>
            </p:cNvPicPr>
            <p:nvPr/>
          </p:nvPicPr>
          <p:blipFill>
            <a:blip r:embed="rId10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19"/>
              <a:ext cx="984" cy="1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667" name="Picture 11" descr="Headphones Benincasa 1467 detail"/>
            <p:cNvPicPr>
              <a:picLocks noChangeAspect="1" noChangeArrowheads="1"/>
            </p:cNvPicPr>
            <p:nvPr/>
          </p:nvPicPr>
          <p:blipFill>
            <a:blip r:embed="rId11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" y="799"/>
              <a:ext cx="385" cy="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>
              <a:off x="4513" y="890"/>
              <a:ext cx="317" cy="317"/>
            </a:xfrm>
            <a:prstGeom prst="ellips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0677" name="Text Box 21"/>
            <p:cNvSpPr txBox="1">
              <a:spLocks noChangeArrowheads="1"/>
            </p:cNvSpPr>
            <p:nvPr/>
          </p:nvSpPr>
          <p:spPr bwMode="auto">
            <a:xfrm>
              <a:off x="4317" y="1789"/>
              <a:ext cx="9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1600" dirty="0">
                  <a:solidFill>
                    <a:srgbClr val="0070C0"/>
                  </a:solidFill>
                  <a:latin typeface="Calibri" panose="020F0502020204030204" pitchFamily="34" charset="0"/>
                </a:rPr>
                <a:t>Dalmatian islets</a:t>
              </a:r>
              <a:endParaRPr lang="en-US" altLang="en-US" sz="1600" dirty="0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73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Greece 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8913"/>
            <a:ext cx="4968875" cy="288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5" descr="Euboea Rhodes Benincasa 1467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141663"/>
            <a:ext cx="6337300" cy="35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7175500" y="260350"/>
            <a:ext cx="30241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i="1">
                <a:solidFill>
                  <a:schemeClr val="tx2"/>
                </a:solidFill>
              </a:rPr>
              <a:t>Which version of the southern Aegean would be easier to memorise?</a:t>
            </a:r>
            <a:endParaRPr lang="en-US" altLang="en-US" sz="2400" i="1">
              <a:solidFill>
                <a:schemeClr val="tx2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2351088" y="4365626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dirty="0">
                <a:solidFill>
                  <a:srgbClr val="0070C0"/>
                </a:solidFill>
              </a:rPr>
              <a:t>Benincasa 1467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846435" y="2394404"/>
            <a:ext cx="1943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dirty="0">
                <a:solidFill>
                  <a:srgbClr val="0070C0"/>
                </a:solidFill>
              </a:rPr>
              <a:t>modern outline</a:t>
            </a:r>
            <a:endParaRPr lang="en-US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53" y="0"/>
            <a:ext cx="93536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975360"/>
            <a:ext cx="1889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Carte Pisane</a:t>
            </a:r>
            <a:r>
              <a:rPr lang="en-GB" dirty="0" smtClean="0"/>
              <a:t>, </a:t>
            </a:r>
            <a:r>
              <a:rPr lang="en-GB" i="1" dirty="0" smtClean="0"/>
              <a:t>c</a:t>
            </a:r>
            <a:r>
              <a:rPr lang="en-GB" dirty="0" smtClean="0"/>
              <a:t>.1270</a:t>
            </a:r>
          </a:p>
          <a:p>
            <a:endParaRPr lang="en-GB" dirty="0"/>
          </a:p>
          <a:p>
            <a:r>
              <a:rPr lang="en-GB" dirty="0" err="1" smtClean="0"/>
              <a:t>Bibliothèque</a:t>
            </a:r>
            <a:r>
              <a:rPr lang="en-GB" dirty="0" smtClean="0"/>
              <a:t> </a:t>
            </a:r>
            <a:r>
              <a:rPr lang="en-GB" dirty="0" err="1" smtClean="0"/>
              <a:t>Nationale</a:t>
            </a:r>
            <a:r>
              <a:rPr lang="en-GB" dirty="0" smtClean="0"/>
              <a:t> de France,</a:t>
            </a:r>
          </a:p>
          <a:p>
            <a:r>
              <a:rPr lang="en-GB" dirty="0" err="1" smtClean="0"/>
              <a:t>Rés</a:t>
            </a:r>
            <a:r>
              <a:rPr lang="en-GB" dirty="0" smtClean="0"/>
              <a:t>. Ge. B. 1118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3" y="554222"/>
            <a:ext cx="11274807" cy="5879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8311" y="6211669"/>
            <a:ext cx="92189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 smtClean="0">
              <a:solidFill>
                <a:srgbClr val="0070C0"/>
              </a:solidFill>
            </a:endParaRPr>
          </a:p>
          <a:p>
            <a:pPr algn="ctr"/>
            <a:r>
              <a:rPr lang="en-GB" sz="1600" dirty="0" smtClean="0"/>
              <a:t>Did the architects realise they were continuing a long tradition? 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187451" y="82434"/>
            <a:ext cx="3461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Dubai, ‘The Universe’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441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21" y="0"/>
            <a:ext cx="50893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753" y="2031046"/>
            <a:ext cx="28045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Edward Wells. </a:t>
            </a:r>
            <a:r>
              <a:rPr lang="en-US" i="1" dirty="0" smtClean="0"/>
              <a:t>New </a:t>
            </a:r>
          </a:p>
          <a:p>
            <a:r>
              <a:rPr lang="en-US" i="1" dirty="0" smtClean="0"/>
              <a:t>Set of Maps both of Ancient and Present Geography</a:t>
            </a:r>
            <a:r>
              <a:rPr lang="en-US" dirty="0" smtClean="0"/>
              <a:t>, 1700.  </a:t>
            </a:r>
          </a:p>
          <a:p>
            <a:endParaRPr lang="en-US" dirty="0" smtClean="0"/>
          </a:p>
          <a:p>
            <a:r>
              <a:rPr lang="en-US" dirty="0" smtClean="0"/>
              <a:t>Dedicated to his pupil in Christchurch, Oxford, William, Duke of Gloucester and son of the future Queen </a:t>
            </a:r>
            <a:r>
              <a:rPr lang="en-US" smtClean="0"/>
              <a:t>of England, </a:t>
            </a:r>
            <a:r>
              <a:rPr lang="en-US" dirty="0" smtClean="0"/>
              <a:t>who </a:t>
            </a:r>
            <a:r>
              <a:rPr lang="en-US" smtClean="0"/>
              <a:t>died that year</a:t>
            </a:r>
            <a:r>
              <a:rPr lang="en-US" dirty="0" smtClean="0"/>
              <a:t>, aged 11.</a:t>
            </a:r>
          </a:p>
          <a:p>
            <a:endParaRPr lang="en-US" dirty="0"/>
          </a:p>
          <a:p>
            <a:r>
              <a:rPr lang="en-US" i="1" dirty="0" smtClean="0"/>
              <a:t>New York Public Library Map Division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04753" y="1088572"/>
            <a:ext cx="2612570" cy="664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The shape of the Aegean, as taught to a future king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Azov Benincasa 1466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049" y="1052967"/>
            <a:ext cx="8064500" cy="52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180224" y="200675"/>
            <a:ext cx="7056892" cy="31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GB" altLang="en-US" sz="2400" dirty="0">
                <a:solidFill>
                  <a:schemeClr val="tx2"/>
                </a:solidFill>
              </a:rPr>
              <a:t>The Sea of </a:t>
            </a:r>
            <a:r>
              <a:rPr lang="en-GB" altLang="en-US" sz="2400" dirty="0" smtClean="0">
                <a:solidFill>
                  <a:schemeClr val="tx2"/>
                </a:solidFill>
              </a:rPr>
              <a:t>Azov</a:t>
            </a:r>
            <a:endParaRPr lang="en-GB" altLang="en-US" sz="2400" dirty="0">
              <a:solidFill>
                <a:schemeClr val="tx2"/>
              </a:solidFill>
            </a:endParaRP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397145" y="6321426"/>
            <a:ext cx="7343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0070C0"/>
                </a:solidFill>
              </a:rPr>
              <a:t>Grazioso Benincasa, 1466 </a:t>
            </a:r>
            <a:r>
              <a:rPr lang="en-GB" altLang="en-US" dirty="0"/>
              <a:t>(</a:t>
            </a:r>
            <a:r>
              <a:rPr lang="en-GB" altLang="en-US" dirty="0" err="1"/>
              <a:t>Bibliothèque</a:t>
            </a:r>
            <a:r>
              <a:rPr lang="en-GB" altLang="en-US" dirty="0"/>
              <a:t> </a:t>
            </a:r>
            <a:r>
              <a:rPr lang="en-GB" altLang="en-US" dirty="0" err="1"/>
              <a:t>nationale</a:t>
            </a:r>
            <a:r>
              <a:rPr lang="en-GB" altLang="en-US" dirty="0"/>
              <a:t> de France, </a:t>
            </a:r>
            <a:r>
              <a:rPr lang="en-GB" altLang="en-US" dirty="0" smtClean="0"/>
              <a:t>DD. </a:t>
            </a:r>
            <a:r>
              <a:rPr lang="en-GB" altLang="en-US" dirty="0"/>
              <a:t>2779) </a:t>
            </a:r>
            <a:endParaRPr lang="en-US" altLang="en-US" dirty="0"/>
          </a:p>
          <a:p>
            <a:pPr algn="ctr"/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23179" y="512748"/>
            <a:ext cx="414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dirty="0">
                <a:solidFill>
                  <a:schemeClr val="tx2"/>
                </a:solidFill>
              </a:rPr>
              <a:t>different types of navigational symbols</a:t>
            </a:r>
            <a:endParaRPr lang="en-US" altLang="en-US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32262" y="3108960"/>
            <a:ext cx="32253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coded dangers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Black cross = rock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Line of those = reef</a:t>
            </a:r>
          </a:p>
          <a:p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</a:rPr>
              <a:t>Red dots = sand or mud shoa</a:t>
            </a:r>
            <a:r>
              <a:rPr lang="en-GB" sz="2000" dirty="0" smtClean="0"/>
              <a:t>l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071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Gerbi Benincasa 1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128588"/>
            <a:ext cx="6045200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3576639" y="6394451"/>
            <a:ext cx="73437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rgbClr val="0070C0"/>
                </a:solidFill>
              </a:rPr>
              <a:t>Grazioso Benincasa, 1466 </a:t>
            </a:r>
            <a:r>
              <a:rPr lang="en-GB" altLang="en-US" dirty="0"/>
              <a:t>(</a:t>
            </a:r>
            <a:r>
              <a:rPr lang="en-GB" altLang="en-US" dirty="0" err="1"/>
              <a:t>Bibliothèque</a:t>
            </a:r>
            <a:r>
              <a:rPr lang="en-GB" altLang="en-US" dirty="0"/>
              <a:t> </a:t>
            </a:r>
            <a:r>
              <a:rPr lang="en-GB" altLang="en-US" dirty="0" err="1"/>
              <a:t>nationale</a:t>
            </a:r>
            <a:r>
              <a:rPr lang="en-GB" altLang="en-US" dirty="0"/>
              <a:t> de France, </a:t>
            </a:r>
            <a:r>
              <a:rPr lang="en-GB" altLang="en-US" dirty="0" smtClean="0"/>
              <a:t>DD. </a:t>
            </a:r>
            <a:r>
              <a:rPr lang="en-GB" altLang="en-US" dirty="0"/>
              <a:t>2779) </a:t>
            </a:r>
            <a:endParaRPr lang="en-US" altLang="en-US" dirty="0"/>
          </a:p>
          <a:p>
            <a:pPr algn="ctr"/>
            <a:endParaRPr lang="en-US" altLang="en-US" dirty="0"/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1847850" y="476251"/>
            <a:ext cx="2160588" cy="208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altLang="en-US" sz="2400">
                <a:solidFill>
                  <a:schemeClr val="tx2"/>
                </a:solidFill>
              </a:rPr>
              <a:t>Demonstrating the different types of navigational symbols</a:t>
            </a:r>
            <a:r>
              <a:rPr lang="en-US" altLang="en-US" sz="2400">
                <a:solidFill>
                  <a:schemeClr val="tx2"/>
                </a:solidFill>
              </a:rPr>
              <a:t> </a:t>
            </a:r>
            <a:r>
              <a:rPr lang="en-GB" altLang="en-US" sz="2400">
                <a:solidFill>
                  <a:schemeClr val="tx2"/>
                </a:solidFill>
              </a:rPr>
              <a:t>for dangers </a:t>
            </a:r>
            <a:endParaRPr lang="en-US" altLang="en-US" sz="2400">
              <a:solidFill>
                <a:schemeClr val="tx2"/>
              </a:solidFill>
            </a:endParaRP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2135188" y="4587607"/>
            <a:ext cx="1873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sz="2400" dirty="0">
                <a:solidFill>
                  <a:schemeClr val="accent2">
                    <a:lumMod val="75000"/>
                  </a:schemeClr>
                </a:solidFill>
              </a:rPr>
              <a:t>Tunisia and Libya</a:t>
            </a:r>
            <a:endParaRPr lang="en-US" alt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046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62" y="0"/>
            <a:ext cx="828353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4543" y="5980221"/>
            <a:ext cx="82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T</a:t>
            </a:r>
            <a:r>
              <a:rPr lang="en-GB" sz="2000" dirty="0" smtClean="0">
                <a:solidFill>
                  <a:srgbClr val="C00000"/>
                </a:solidFill>
              </a:rPr>
              <a:t>unis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128932" y="1698573"/>
            <a:ext cx="130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Naples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1854" y="4060576"/>
            <a:ext cx="165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>
                <a:solidFill>
                  <a:srgbClr val="00B050"/>
                </a:solidFill>
              </a:rPr>
              <a:t>q</a:t>
            </a:r>
            <a:r>
              <a:rPr lang="en-GB" i="1" dirty="0" err="1" smtClean="0">
                <a:solidFill>
                  <a:srgbClr val="00B050"/>
                </a:solidFill>
              </a:rPr>
              <a:t>uilbo</a:t>
            </a:r>
            <a:r>
              <a:rPr lang="en-GB" dirty="0" smtClean="0">
                <a:solidFill>
                  <a:srgbClr val="00B050"/>
                </a:solidFill>
              </a:rPr>
              <a:t> = </a:t>
            </a:r>
            <a:r>
              <a:rPr lang="en-GB" sz="2000" dirty="0" err="1" smtClean="0">
                <a:solidFill>
                  <a:srgbClr val="00B050"/>
                </a:solidFill>
              </a:rPr>
              <a:t>Skerki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rot="7657261" flipH="1" flipV="1">
            <a:off x="7452676" y="1203648"/>
            <a:ext cx="656379" cy="333877"/>
          </a:xfrm>
          <a:prstGeom prst="rightArrow">
            <a:avLst>
              <a:gd name="adj1" fmla="val 50000"/>
              <a:gd name="adj2" fmla="val 49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en-US" altLang="en-US" sz="24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 rot="15550369" flipH="1" flipV="1">
            <a:off x="5151885" y="3812079"/>
            <a:ext cx="707391" cy="360098"/>
          </a:xfrm>
          <a:prstGeom prst="rightArrow">
            <a:avLst>
              <a:gd name="adj1" fmla="val 50000"/>
              <a:gd name="adj2" fmla="val 49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en-US" altLang="en-US" sz="24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rot="14158285" flipH="1" flipV="1">
            <a:off x="4658552" y="5103202"/>
            <a:ext cx="589477" cy="360680"/>
          </a:xfrm>
          <a:prstGeom prst="rightArrow">
            <a:avLst>
              <a:gd name="adj1" fmla="val 50000"/>
              <a:gd name="adj2" fmla="val 49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en-US" altLang="en-US" sz="24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259" y="1008733"/>
            <a:ext cx="1842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Carte Pisane</a:t>
            </a:r>
            <a:r>
              <a:rPr lang="en-GB" dirty="0" smtClean="0"/>
              <a:t>,</a:t>
            </a:r>
            <a:r>
              <a:rPr lang="en-GB" dirty="0" smtClean="0">
                <a:solidFill>
                  <a:srgbClr val="00B0F0"/>
                </a:solidFill>
              </a:rPr>
              <a:t> </a:t>
            </a:r>
            <a:r>
              <a:rPr lang="en-GB" i="1" dirty="0" smtClean="0"/>
              <a:t>c</a:t>
            </a:r>
            <a:r>
              <a:rPr lang="en-GB" dirty="0" smtClean="0"/>
              <a:t>.1270</a:t>
            </a:r>
          </a:p>
          <a:p>
            <a:r>
              <a:rPr lang="en-GB" dirty="0" smtClean="0"/>
              <a:t>from the 1852</a:t>
            </a:r>
          </a:p>
          <a:p>
            <a:r>
              <a:rPr lang="en-GB" dirty="0" smtClean="0"/>
              <a:t>facsimile made for Santarem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8800" y="4450260"/>
            <a:ext cx="1944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2060"/>
                </a:solidFill>
              </a:rPr>
              <a:t>Showing the route from Tunis to Naples with the long and dangerous Skerki Bank barring the way</a:t>
            </a:r>
            <a:endParaRPr lang="en-GB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2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1" y="126543"/>
            <a:ext cx="1005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 </a:t>
            </a:r>
            <a:r>
              <a:rPr lang="en-GB" sz="2800" b="1" dirty="0" smtClean="0"/>
              <a:t>Overlapping </a:t>
            </a:r>
            <a:r>
              <a:rPr lang="en-GB" sz="2800" b="1" dirty="0"/>
              <a:t>incidence of toponyms for the Mediterranean </a:t>
            </a:r>
            <a:r>
              <a:rPr lang="en-GB" sz="2800" b="1" dirty="0" err="1"/>
              <a:t>litoral</a:t>
            </a:r>
            <a:endParaRPr lang="en-GB" sz="2800" dirty="0"/>
          </a:p>
          <a:p>
            <a:r>
              <a:rPr lang="en-GB" sz="2800" b="1" dirty="0"/>
              <a:t>                                                               </a:t>
            </a:r>
            <a:r>
              <a:rPr lang="en-GB" sz="2800" b="1" dirty="0" smtClean="0"/>
              <a:t>    </a:t>
            </a:r>
            <a:r>
              <a:rPr lang="en-GB" i="1" dirty="0"/>
              <a:t>Coloured figures are the overlaps shown as %                                                    </a:t>
            </a:r>
            <a:endParaRPr lang="en-GB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85333" y="2032000"/>
            <a:ext cx="9753600" cy="328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74136" y="1145296"/>
          <a:ext cx="10651066" cy="53401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1982"/>
                <a:gridCol w="1093645"/>
                <a:gridCol w="968444"/>
                <a:gridCol w="1141515"/>
                <a:gridCol w="1408483"/>
                <a:gridCol w="1067869"/>
                <a:gridCol w="1416193"/>
                <a:gridCol w="1069363"/>
                <a:gridCol w="1233572"/>
              </a:tblGrid>
              <a:tr h="1054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Text or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Chart</a:t>
                      </a:r>
                      <a:endParaRPr lang="en-GB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Total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names</a:t>
                      </a:r>
                      <a:endParaRPr lang="en-GB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Unique</a:t>
                      </a:r>
                      <a:endParaRPr lang="en-GB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Red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‘standard’</a:t>
                      </a:r>
                      <a:endParaRPr lang="en-GB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Total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(minus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</a:rPr>
                        <a:t>‘standard’)</a:t>
                      </a:r>
                      <a:endParaRPr lang="en-GB" sz="18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FF0000"/>
                          </a:solidFill>
                          <a:effectLst/>
                        </a:rPr>
                        <a:t>LIBER</a:t>
                      </a:r>
                      <a:endParaRPr lang="en-GB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336600"/>
                          </a:solidFill>
                          <a:effectLst/>
                        </a:rPr>
                        <a:t>LO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336600"/>
                          </a:solidFill>
                          <a:effectLst/>
                        </a:rPr>
                        <a:t>COMPASSO</a:t>
                      </a:r>
                      <a:endParaRPr lang="en-GB" sz="1800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accent2"/>
                          </a:solidFill>
                          <a:effectLst/>
                        </a:rPr>
                        <a:t>CARTE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accent2"/>
                          </a:solidFill>
                          <a:effectLst/>
                        </a:rPr>
                        <a:t>PISANE</a:t>
                      </a:r>
                      <a:endParaRPr lang="en-GB" sz="18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7030A0"/>
                          </a:solidFill>
                          <a:effectLst/>
                        </a:rPr>
                        <a:t>CORTONA</a:t>
                      </a:r>
                      <a:endParaRPr lang="en-GB" sz="18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57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‘Liber’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593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FF0000"/>
                          </a:solidFill>
                          <a:effectLst/>
                        </a:rPr>
                        <a:t>-----</a:t>
                      </a:r>
                      <a:endParaRPr lang="en-GB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336600"/>
                          </a:solidFill>
                          <a:effectLst/>
                        </a:rPr>
                        <a:t>51</a:t>
                      </a:r>
                      <a:endParaRPr lang="en-GB" sz="2000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GB" sz="2000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2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‘Lo compasso’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517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24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83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434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-----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 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1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Carte Pisane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629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530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42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44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-----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 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5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Cortona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492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49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43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51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78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-----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28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Vesconte 1311-13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752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645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36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41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64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40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Lucca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616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521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42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49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76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56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Riccardiana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681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106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575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336600"/>
                          </a:solidFill>
                          <a:effectLst/>
                        </a:rPr>
                        <a:t>47</a:t>
                      </a:r>
                      <a:endParaRPr lang="en-GB" sz="2000" b="1" dirty="0">
                        <a:solidFill>
                          <a:srgbClr val="33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chemeClr val="accent2"/>
                          </a:solidFill>
                          <a:effectLst/>
                        </a:rPr>
                        <a:t>64</a:t>
                      </a:r>
                      <a:endParaRPr lang="en-GB" sz="20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7030A0"/>
                          </a:solidFill>
                          <a:effectLst/>
                        </a:rPr>
                        <a:t>51</a:t>
                      </a:r>
                      <a:endParaRPr lang="en-GB" sz="20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Roussin 1674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890588"/>
            <a:ext cx="8858250" cy="505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992313" y="260350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A very late traditional portolan chart</a:t>
            </a:r>
            <a:endParaRPr lang="en-US" altLang="en-US" sz="2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703389" y="6156326"/>
            <a:ext cx="878522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Jean-François </a:t>
            </a:r>
            <a:r>
              <a:rPr lang="en-GB" altLang="en-US" dirty="0" err="1">
                <a:solidFill>
                  <a:srgbClr val="002060"/>
                </a:solidFill>
                <a:latin typeface="Calibri" panose="020F0502020204030204" pitchFamily="34" charset="0"/>
              </a:rPr>
              <a:t>Roussin</a:t>
            </a:r>
            <a:r>
              <a:rPr lang="en-GB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, 1674 </a:t>
            </a:r>
            <a:r>
              <a:rPr lang="en-GB" altLang="en-US" dirty="0">
                <a:latin typeface="Calibri" panose="020F0502020204030204" pitchFamily="34" charset="0"/>
              </a:rPr>
              <a:t>(</a:t>
            </a:r>
            <a:r>
              <a:rPr lang="en-GB" altLang="en-US" dirty="0" err="1">
                <a:latin typeface="Calibri" panose="020F0502020204030204" pitchFamily="34" charset="0"/>
              </a:rPr>
              <a:t>Bibliothèque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nationale</a:t>
            </a:r>
            <a:r>
              <a:rPr lang="en-GB" altLang="en-US" dirty="0">
                <a:latin typeface="Calibri" panose="020F0502020204030204" pitchFamily="34" charset="0"/>
              </a:rPr>
              <a:t> de France, S.H. Archives 44</a:t>
            </a:r>
            <a:r>
              <a:rPr lang="en-GB" altLang="en-US" dirty="0" smtClean="0">
                <a:latin typeface="Calibri" panose="020F0502020204030204" pitchFamily="34" charset="0"/>
              </a:rPr>
              <a:t>)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400" dirty="0" smtClean="0">
                <a:latin typeface="Calibri" panose="020F0502020204030204" pitchFamily="34" charset="0"/>
              </a:rPr>
              <a:t>(the black circle, linking the intersection points marked by compass roses, has been added)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4151313" y="1484314"/>
            <a:ext cx="4032250" cy="410368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Underground Stingem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81300"/>
            <a:ext cx="4608512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7" name="Picture 3" descr="Underground B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0"/>
            <a:ext cx="4692650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1435693" y="322263"/>
            <a:ext cx="40840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4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The London </a:t>
            </a:r>
            <a:r>
              <a:rPr lang="en-GB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Underground Map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1631951" y="2349501"/>
            <a:ext cx="3313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latin typeface="Calibri" panose="020F0502020204030204" pitchFamily="34" charset="0"/>
              </a:rPr>
              <a:t>F.H. </a:t>
            </a:r>
            <a:r>
              <a:rPr lang="en-GB" alt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Stingemore</a:t>
            </a:r>
            <a:r>
              <a:rPr lang="en-GB" altLang="en-US" dirty="0">
                <a:latin typeface="Calibri" panose="020F0502020204030204" pitchFamily="34" charset="0"/>
              </a:rPr>
              <a:t>, </a:t>
            </a:r>
            <a:r>
              <a:rPr lang="en-GB" altLang="en-US" i="1" dirty="0">
                <a:latin typeface="Calibri" panose="020F0502020204030204" pitchFamily="34" charset="0"/>
              </a:rPr>
              <a:t>c</a:t>
            </a:r>
            <a:r>
              <a:rPr lang="en-GB" altLang="en-US" dirty="0">
                <a:latin typeface="Calibri" panose="020F0502020204030204" pitchFamily="34" charset="0"/>
              </a:rPr>
              <a:t>.1930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169990" name="Text Box 6"/>
          <p:cNvSpPr txBox="1">
            <a:spLocks noChangeArrowheads="1"/>
          </p:cNvSpPr>
          <p:nvPr/>
        </p:nvSpPr>
        <p:spPr bwMode="auto">
          <a:xfrm>
            <a:off x="9308344" y="3363705"/>
            <a:ext cx="1943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latin typeface="Calibri" panose="020F0502020204030204" pitchFamily="34" charset="0"/>
              </a:rPr>
              <a:t>Harry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Beck</a:t>
            </a:r>
            <a:r>
              <a:rPr lang="en-GB" altLang="en-US" dirty="0">
                <a:latin typeface="Calibri" panose="020F0502020204030204" pitchFamily="34" charset="0"/>
              </a:rPr>
              <a:t>, 1933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4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99738" y="6014796"/>
            <a:ext cx="470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 smtClean="0"/>
              <a:t>Damiata</a:t>
            </a:r>
            <a:r>
              <a:rPr lang="en-GB" dirty="0" smtClean="0"/>
              <a:t> has </a:t>
            </a:r>
            <a:r>
              <a:rPr lang="en-GB" dirty="0"/>
              <a:t>the capital initial </a:t>
            </a:r>
            <a:r>
              <a:rPr lang="en-GB" dirty="0" smtClean="0"/>
              <a:t>‘D’ placed </a:t>
            </a:r>
            <a:r>
              <a:rPr lang="en-GB" dirty="0"/>
              <a:t>on the island </a:t>
            </a:r>
            <a:r>
              <a:rPr lang="en-GB" dirty="0" smtClean="0"/>
              <a:t>but rotated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83" y="1081571"/>
            <a:ext cx="5795084" cy="48276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8893" y="132777"/>
            <a:ext cx="10596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Initial letters repeated or separated and turned, thus showing that the convention </a:t>
            </a:r>
          </a:p>
          <a:p>
            <a:pPr algn="ctr"/>
            <a:r>
              <a:rPr lang="en-GB" sz="2400" dirty="0" smtClean="0"/>
              <a:t>was not understood by Francesco Beccari in 1403 (see note 512)</a:t>
            </a:r>
            <a:endParaRPr lang="en-GB" sz="2400" dirty="0"/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 rot="8249950" flipH="1" flipV="1">
            <a:off x="5832929" y="3015424"/>
            <a:ext cx="1211799" cy="365111"/>
          </a:xfrm>
          <a:prstGeom prst="rightArrow">
            <a:avLst>
              <a:gd name="adj1" fmla="val 50000"/>
              <a:gd name="adj2" fmla="val 496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spcBef>
                <a:spcPct val="0"/>
              </a:spcBef>
            </a:pPr>
            <a:endParaRPr lang="en-US" altLang="en-US" sz="240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0" y="1081571"/>
            <a:ext cx="5198928" cy="4769412"/>
          </a:xfrm>
          <a:prstGeom prst="rect">
            <a:avLst/>
          </a:prstGeom>
        </p:spPr>
      </p:pic>
      <p:sp>
        <p:nvSpPr>
          <p:cNvPr id="11" name="Up Arrow 10"/>
          <p:cNvSpPr/>
          <p:nvPr/>
        </p:nvSpPr>
        <p:spPr>
          <a:xfrm rot="20436961">
            <a:off x="2047439" y="3649194"/>
            <a:ext cx="402799" cy="128694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178169" y="6014796"/>
            <a:ext cx="3868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a</a:t>
            </a:r>
            <a:r>
              <a:rPr lang="en-GB" i="1" dirty="0" err="1" smtClean="0"/>
              <a:t>ygue</a:t>
            </a:r>
            <a:r>
              <a:rPr lang="en-GB" i="1" dirty="0" smtClean="0"/>
              <a:t> </a:t>
            </a:r>
            <a:r>
              <a:rPr lang="en-GB" i="1" dirty="0" err="1" smtClean="0"/>
              <a:t>morte</a:t>
            </a:r>
            <a:r>
              <a:rPr lang="en-GB" i="1" dirty="0" smtClean="0"/>
              <a:t> </a:t>
            </a:r>
            <a:r>
              <a:rPr lang="en-GB" dirty="0" smtClean="0"/>
              <a:t>has its initial ‘A’ repeated on the island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19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8" y="648584"/>
            <a:ext cx="3501298" cy="5038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627" y="623909"/>
            <a:ext cx="3547429" cy="50389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22" y="188076"/>
            <a:ext cx="4330700" cy="651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9227" y="60123"/>
            <a:ext cx="583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‘Functional’ or ‘Augmented’?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97403" y="5728391"/>
            <a:ext cx="335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Functional: </a:t>
            </a:r>
            <a:r>
              <a:rPr lang="en-GB" dirty="0" smtClean="0">
                <a:solidFill>
                  <a:srgbClr val="0070C0"/>
                </a:solidFill>
              </a:rPr>
              <a:t>Carte Pisane</a:t>
            </a:r>
            <a:r>
              <a:rPr lang="en-GB" dirty="0" smtClean="0"/>
              <a:t>, </a:t>
            </a:r>
            <a:r>
              <a:rPr lang="en-GB" i="1" dirty="0" smtClean="0"/>
              <a:t>c.</a:t>
            </a:r>
            <a:r>
              <a:rPr lang="en-GB" dirty="0" smtClean="0"/>
              <a:t>1270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156994" y="5728391"/>
            <a:ext cx="354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intermediate: </a:t>
            </a:r>
            <a:r>
              <a:rPr lang="en-GB" dirty="0" err="1" smtClean="0">
                <a:solidFill>
                  <a:srgbClr val="0070C0"/>
                </a:solidFill>
              </a:rPr>
              <a:t>Soler</a:t>
            </a:r>
            <a:r>
              <a:rPr lang="en-GB" dirty="0" smtClean="0"/>
              <a:t>, 1385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48926" y="6391051"/>
            <a:ext cx="355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Augmented: </a:t>
            </a:r>
            <a:r>
              <a:rPr lang="en-GB" dirty="0" smtClean="0">
                <a:solidFill>
                  <a:srgbClr val="0070C0"/>
                </a:solidFill>
              </a:rPr>
              <a:t>Catalan Atlas</a:t>
            </a:r>
            <a:r>
              <a:rPr lang="en-GB" dirty="0" smtClean="0"/>
              <a:t>, 1375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0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98" y="345440"/>
            <a:ext cx="10454402" cy="5831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519" y="955040"/>
            <a:ext cx="15796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Carte Pisane </a:t>
            </a:r>
            <a:r>
              <a:rPr lang="en-GB" dirty="0" smtClean="0"/>
              <a:t>(</a:t>
            </a:r>
            <a:r>
              <a:rPr lang="en-GB" i="1" dirty="0"/>
              <a:t>c</a:t>
            </a:r>
            <a:r>
              <a:rPr lang="en-GB" dirty="0" smtClean="0"/>
              <a:t>.1270)</a:t>
            </a:r>
          </a:p>
          <a:p>
            <a:r>
              <a:rPr lang="en-GB" dirty="0" smtClean="0"/>
              <a:t>Re-drawing for </a:t>
            </a:r>
            <a:r>
              <a:rPr lang="en-GB" dirty="0" err="1" smtClean="0"/>
              <a:t>Jomard</a:t>
            </a:r>
            <a:r>
              <a:rPr lang="en-GB" dirty="0" smtClean="0"/>
              <a:t> 1852</a:t>
            </a:r>
          </a:p>
          <a:p>
            <a:r>
              <a:rPr lang="en-GB" dirty="0" smtClean="0"/>
              <a:t>(including detail now missing, e.g. from the Black Sea)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9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Cyprus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20714"/>
            <a:ext cx="3313112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Crete mod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292600"/>
            <a:ext cx="3779838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Cyprus Vesconte 1318 Venice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620713"/>
            <a:ext cx="5141913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Crete Vesconte 1318 Venice"/>
          <p:cNvPicPr>
            <a:picLocks noChangeAspect="1" noChangeArrowheads="1"/>
          </p:cNvPicPr>
          <p:nvPr/>
        </p:nvPicPr>
        <p:blipFill>
          <a:blip r:embed="rId5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292600"/>
            <a:ext cx="4889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279651" y="19050"/>
            <a:ext cx="756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Early outlines for Cyprus and  Crete</a:t>
            </a:r>
            <a:endParaRPr lang="en-US" altLang="en-US" sz="2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2022477" y="6125483"/>
            <a:ext cx="8351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dirty="0">
                <a:latin typeface="Calibri" panose="020F0502020204030204" pitchFamily="34" charset="0"/>
              </a:rPr>
              <a:t>Both from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Pietro Vesconte, 1318 </a:t>
            </a:r>
            <a:r>
              <a:rPr lang="en-GB" altLang="en-US" dirty="0">
                <a:latin typeface="Calibri" panose="020F0502020204030204" pitchFamily="34" charset="0"/>
              </a:rPr>
              <a:t>(Venice, </a:t>
            </a:r>
            <a:r>
              <a:rPr lang="en-GB" altLang="en-US" dirty="0" err="1">
                <a:latin typeface="Calibri" panose="020F0502020204030204" pitchFamily="34" charset="0"/>
              </a:rPr>
              <a:t>Museo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Correr</a:t>
            </a:r>
            <a:r>
              <a:rPr lang="en-GB" altLang="en-US" dirty="0">
                <a:latin typeface="Calibri" panose="020F0502020204030204" pitchFamily="34" charset="0"/>
              </a:rPr>
              <a:t>, Port.28)</a:t>
            </a:r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eylon Hond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692150"/>
            <a:ext cx="8102600" cy="564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eylon Hondius cartouc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1773238"/>
            <a:ext cx="29591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39901" y="92075"/>
            <a:ext cx="8893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Ceylon (Sri Lanka) by </a:t>
            </a:r>
            <a:r>
              <a:rPr lang="en-GB" altLang="en-US" sz="2400" dirty="0" err="1">
                <a:solidFill>
                  <a:srgbClr val="0070C0"/>
                </a:solidFill>
                <a:latin typeface="Calibri" panose="020F0502020204030204" pitchFamily="34" charset="0"/>
              </a:rPr>
              <a:t>Cypriano</a:t>
            </a:r>
            <a:r>
              <a:rPr lang="en-GB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Sanchez</a:t>
            </a:r>
            <a:r>
              <a:rPr lang="en-GB" alt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, published by </a:t>
            </a:r>
            <a:r>
              <a:rPr lang="en-GB" altLang="en-US" sz="2400" dirty="0" err="1">
                <a:solidFill>
                  <a:schemeClr val="tx2"/>
                </a:solidFill>
                <a:latin typeface="Calibri" panose="020F0502020204030204" pitchFamily="34" charset="0"/>
              </a:rPr>
              <a:t>Hondius</a:t>
            </a:r>
            <a:r>
              <a:rPr lang="en-GB" alt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, 1606</a:t>
            </a:r>
            <a:endParaRPr lang="en-US" altLang="en-US" sz="2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927350" y="6381751"/>
            <a:ext cx="662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>
                <a:latin typeface="Calibri" panose="020F0502020204030204" pitchFamily="34" charset="0"/>
              </a:rPr>
              <a:t>Courtesy of Barry Lawrence Ruderman</a:t>
            </a:r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7654" name="Picture 6" descr="Ceylon mod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3284539"/>
            <a:ext cx="1349375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703388" y="3449638"/>
            <a:ext cx="46085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altLang="en-US">
              <a:latin typeface="Calibri" panose="020F0502020204030204" pitchFamily="34" charset="0"/>
            </a:endParaRPr>
          </a:p>
        </p:txBody>
      </p:sp>
      <p:pic>
        <p:nvPicPr>
          <p:cNvPr id="98310" name="Picture 6" descr="Miller Atlas Madagascar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765176"/>
            <a:ext cx="5383213" cy="58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2351089" y="5465764"/>
            <a:ext cx="2808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Miller Atlas, 1519   </a:t>
            </a:r>
            <a:r>
              <a:rPr lang="en-GB" altLang="en-US" dirty="0">
                <a:latin typeface="Calibri" panose="020F0502020204030204" pitchFamily="34" charset="0"/>
              </a:rPr>
              <a:t>(</a:t>
            </a:r>
            <a:r>
              <a:rPr lang="en-GB" altLang="en-US" dirty="0" err="1">
                <a:latin typeface="Calibri" panose="020F0502020204030204" pitchFamily="34" charset="0"/>
              </a:rPr>
              <a:t>Bibliothèque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nationale</a:t>
            </a:r>
            <a:r>
              <a:rPr lang="en-GB" altLang="en-US" dirty="0">
                <a:latin typeface="Calibri" panose="020F0502020204030204" pitchFamily="34" charset="0"/>
              </a:rPr>
              <a:t> de France, </a:t>
            </a:r>
            <a:r>
              <a:rPr lang="en-GB" altLang="en-US" dirty="0" smtClean="0">
                <a:latin typeface="Calibri" panose="020F0502020204030204" pitchFamily="34" charset="0"/>
              </a:rPr>
              <a:t>DD. </a:t>
            </a:r>
            <a:r>
              <a:rPr lang="en-GB" altLang="en-US" dirty="0">
                <a:latin typeface="Calibri" panose="020F0502020204030204" pitchFamily="34" charset="0"/>
              </a:rPr>
              <a:t>683 / </a:t>
            </a:r>
            <a:r>
              <a:rPr lang="en-GB" altLang="en-US" dirty="0" smtClean="0">
                <a:latin typeface="Calibri" panose="020F0502020204030204" pitchFamily="34" charset="0"/>
              </a:rPr>
              <a:t>AA.  </a:t>
            </a:r>
            <a:r>
              <a:rPr lang="en-GB" altLang="en-US" dirty="0">
                <a:latin typeface="Calibri" panose="020F0502020204030204" pitchFamily="34" charset="0"/>
              </a:rPr>
              <a:t>640)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1992314" y="188913"/>
            <a:ext cx="777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Other examples of potentially ‘mnemonic’ island shapes</a:t>
            </a:r>
            <a:endParaRPr lang="en-US" altLang="en-US" sz="2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8313" name="Text Box 9"/>
          <p:cNvSpPr txBox="1">
            <a:spLocks noChangeArrowheads="1"/>
          </p:cNvSpPr>
          <p:nvPr/>
        </p:nvSpPr>
        <p:spPr bwMode="auto">
          <a:xfrm>
            <a:off x="3576638" y="4040189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Madagascar</a:t>
            </a:r>
            <a:endParaRPr lang="en-US" altLang="en-US" sz="20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Dauphin Atlas W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997200"/>
            <a:ext cx="5148263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816725" y="5708650"/>
            <a:ext cx="388778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latin typeface="Calibri" panose="020F0502020204030204" pitchFamily="34" charset="0"/>
              </a:rPr>
              <a:t>The ‘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Dauphin Atlas</a:t>
            </a:r>
            <a:r>
              <a:rPr lang="en-GB" altLang="en-US" dirty="0">
                <a:latin typeface="Calibri" panose="020F0502020204030204" pitchFamily="34" charset="0"/>
              </a:rPr>
              <a:t>’ </a:t>
            </a:r>
            <a:r>
              <a:rPr lang="en-GB" altLang="en-US" i="1" dirty="0">
                <a:latin typeface="Calibri" panose="020F0502020204030204" pitchFamily="34" charset="0"/>
              </a:rPr>
              <a:t>c</a:t>
            </a:r>
            <a:r>
              <a:rPr lang="en-GB" altLang="en-US" dirty="0">
                <a:latin typeface="Calibri" panose="020F0502020204030204" pitchFamily="34" charset="0"/>
              </a:rPr>
              <a:t>.1538 (Royal Library, The Hague)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en-US" sz="1400" dirty="0">
                <a:latin typeface="Calibri" panose="020F0502020204030204" pitchFamily="34" charset="0"/>
              </a:rPr>
              <a:t>ex Robert Putman, </a:t>
            </a:r>
            <a:r>
              <a:rPr lang="en-GB" altLang="en-US" sz="1400" i="1" dirty="0">
                <a:latin typeface="Calibri" panose="020F0502020204030204" pitchFamily="34" charset="0"/>
              </a:rPr>
              <a:t>Early Sea Charts</a:t>
            </a:r>
            <a:r>
              <a:rPr lang="en-GB" altLang="en-US" sz="1400" dirty="0">
                <a:latin typeface="Calibri" panose="020F0502020204030204" pitchFamily="34" charset="0"/>
              </a:rPr>
              <a:t> (1983), pl. 46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38924" name="Oval 12"/>
          <p:cNvSpPr>
            <a:spLocks noChangeArrowheads="1"/>
          </p:cNvSpPr>
          <p:nvPr/>
        </p:nvSpPr>
        <p:spPr bwMode="auto">
          <a:xfrm>
            <a:off x="3216276" y="3068638"/>
            <a:ext cx="1223963" cy="576262"/>
          </a:xfrm>
          <a:prstGeom prst="ellipse">
            <a:avLst/>
          </a:prstGeom>
          <a:noFill/>
          <a:ln w="28575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GB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8926" name="Oval 14"/>
          <p:cNvSpPr>
            <a:spLocks noChangeArrowheads="1"/>
          </p:cNvSpPr>
          <p:nvPr/>
        </p:nvSpPr>
        <p:spPr bwMode="auto">
          <a:xfrm>
            <a:off x="1524000" y="5229226"/>
            <a:ext cx="539750" cy="504825"/>
          </a:xfrm>
          <a:prstGeom prst="ellipse">
            <a:avLst/>
          </a:prstGeom>
          <a:noFill/>
          <a:ln w="28575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27" name="Oval 15"/>
          <p:cNvSpPr>
            <a:spLocks noChangeArrowheads="1"/>
          </p:cNvSpPr>
          <p:nvPr/>
        </p:nvSpPr>
        <p:spPr bwMode="auto">
          <a:xfrm>
            <a:off x="5735639" y="5084763"/>
            <a:ext cx="720725" cy="576262"/>
          </a:xfrm>
          <a:prstGeom prst="ellipse">
            <a:avLst/>
          </a:prstGeom>
          <a:noFill/>
          <a:ln w="28575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8931" name="Picture 19" descr="Bahamas mod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4" y="620713"/>
            <a:ext cx="27844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2279650" y="115888"/>
            <a:ext cx="280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US" sz="2400">
                <a:solidFill>
                  <a:schemeClr val="tx2"/>
                </a:solidFill>
                <a:latin typeface="Calibri" panose="020F0502020204030204" pitchFamily="34" charset="0"/>
              </a:rPr>
              <a:t>The Bahamas</a:t>
            </a:r>
            <a:endParaRPr lang="en-US" altLang="en-US" sz="240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7175500" y="3494088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Jorge </a:t>
            </a:r>
            <a:r>
              <a:rPr lang="en-GB" alt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Reinel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, </a:t>
            </a:r>
            <a:r>
              <a:rPr lang="en-GB" altLang="en-US" i="1" dirty="0">
                <a:latin typeface="Calibri" panose="020F0502020204030204" pitchFamily="34" charset="0"/>
              </a:rPr>
              <a:t>c</a:t>
            </a:r>
            <a:r>
              <a:rPr lang="en-GB" altLang="en-US" dirty="0">
                <a:latin typeface="Calibri" panose="020F0502020204030204" pitchFamily="34" charset="0"/>
              </a:rPr>
              <a:t>.1550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GB" altLang="en-US" dirty="0">
                <a:latin typeface="Calibri" panose="020F0502020204030204" pitchFamily="34" charset="0"/>
              </a:rPr>
              <a:t>(</a:t>
            </a:r>
            <a:r>
              <a:rPr lang="en-GB" altLang="en-US" dirty="0" err="1">
                <a:latin typeface="Calibri" panose="020F0502020204030204" pitchFamily="34" charset="0"/>
              </a:rPr>
              <a:t>Bibliothèque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  <a:r>
              <a:rPr lang="en-GB" altLang="en-US" dirty="0" err="1">
                <a:latin typeface="Calibri" panose="020F0502020204030204" pitchFamily="34" charset="0"/>
              </a:rPr>
              <a:t>nationale</a:t>
            </a:r>
            <a:r>
              <a:rPr lang="en-GB" altLang="en-US" dirty="0">
                <a:latin typeface="Calibri" panose="020F0502020204030204" pitchFamily="34" charset="0"/>
              </a:rPr>
              <a:t> de France, </a:t>
            </a:r>
            <a:r>
              <a:rPr lang="en-GB" altLang="en-US" dirty="0" smtClean="0">
                <a:latin typeface="Calibri" panose="020F0502020204030204" pitchFamily="34" charset="0"/>
              </a:rPr>
              <a:t>B. </a:t>
            </a:r>
            <a:r>
              <a:rPr lang="en-GB" altLang="en-US" dirty="0">
                <a:latin typeface="Calibri" panose="020F0502020204030204" pitchFamily="34" charset="0"/>
              </a:rPr>
              <a:t>1148)</a:t>
            </a:r>
            <a:endParaRPr lang="en-US" altLang="en-US" dirty="0">
              <a:latin typeface="Calibri" panose="020F0502020204030204" pitchFamily="34" charset="0"/>
            </a:endParaRPr>
          </a:p>
        </p:txBody>
      </p:sp>
      <p:pic>
        <p:nvPicPr>
          <p:cNvPr id="38934" name="Picture 22" descr="Reinel 1550 Baham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88914"/>
            <a:ext cx="4689475" cy="32908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5880101" y="2565401"/>
            <a:ext cx="504825" cy="358775"/>
          </a:xfrm>
          <a:prstGeom prst="ellipse">
            <a:avLst/>
          </a:prstGeom>
          <a:noFill/>
          <a:ln w="28575" algn="ctr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36" name="Oval 24"/>
          <p:cNvSpPr>
            <a:spLocks noChangeArrowheads="1"/>
          </p:cNvSpPr>
          <p:nvPr/>
        </p:nvSpPr>
        <p:spPr bwMode="auto">
          <a:xfrm>
            <a:off x="6959601" y="333375"/>
            <a:ext cx="1223963" cy="647700"/>
          </a:xfrm>
          <a:prstGeom prst="ellipse">
            <a:avLst/>
          </a:prstGeom>
          <a:noFill/>
          <a:ln w="28575" algn="ctr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GB" altLang="en-US">
              <a:solidFill>
                <a:srgbClr val="FF99FF"/>
              </a:solidFill>
              <a:latin typeface="Calibri" panose="020F0502020204030204" pitchFamily="34" charset="0"/>
            </a:endParaRPr>
          </a:p>
        </p:txBody>
      </p:sp>
      <p:sp>
        <p:nvSpPr>
          <p:cNvPr id="38937" name="Oval 25"/>
          <p:cNvSpPr>
            <a:spLocks noChangeArrowheads="1"/>
          </p:cNvSpPr>
          <p:nvPr/>
        </p:nvSpPr>
        <p:spPr bwMode="auto">
          <a:xfrm>
            <a:off x="9480551" y="2276476"/>
            <a:ext cx="576263" cy="504825"/>
          </a:xfrm>
          <a:prstGeom prst="ellipse">
            <a:avLst/>
          </a:prstGeom>
          <a:noFill/>
          <a:ln w="28575" algn="ctr">
            <a:solidFill>
              <a:srgbClr val="FF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endParaRPr lang="en-GB" altLang="en-US">
              <a:solidFill>
                <a:srgbClr val="FF99FF"/>
              </a:solidFill>
              <a:latin typeface="Calibri" panose="020F0502020204030204" pitchFamily="34" charset="0"/>
            </a:endParaRPr>
          </a:p>
        </p:txBody>
      </p:sp>
      <p:sp>
        <p:nvSpPr>
          <p:cNvPr id="38938" name="Oval 26"/>
          <p:cNvSpPr>
            <a:spLocks noChangeArrowheads="1"/>
          </p:cNvSpPr>
          <p:nvPr/>
        </p:nvSpPr>
        <p:spPr bwMode="auto">
          <a:xfrm>
            <a:off x="3286125" y="620713"/>
            <a:ext cx="649288" cy="431800"/>
          </a:xfrm>
          <a:prstGeom prst="ellipse">
            <a:avLst/>
          </a:prstGeom>
          <a:noFill/>
          <a:ln w="28575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39" name="Oval 27"/>
          <p:cNvSpPr>
            <a:spLocks noChangeArrowheads="1"/>
          </p:cNvSpPr>
          <p:nvPr/>
        </p:nvSpPr>
        <p:spPr bwMode="auto">
          <a:xfrm>
            <a:off x="2279651" y="2060575"/>
            <a:ext cx="288925" cy="287338"/>
          </a:xfrm>
          <a:prstGeom prst="ellipse">
            <a:avLst/>
          </a:prstGeom>
          <a:noFill/>
          <a:ln w="28575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940" name="Oval 28"/>
          <p:cNvSpPr>
            <a:spLocks noChangeArrowheads="1"/>
          </p:cNvSpPr>
          <p:nvPr/>
        </p:nvSpPr>
        <p:spPr bwMode="auto">
          <a:xfrm>
            <a:off x="4656138" y="2060576"/>
            <a:ext cx="431800" cy="288925"/>
          </a:xfrm>
          <a:prstGeom prst="ellipse">
            <a:avLst/>
          </a:prstGeom>
          <a:noFill/>
          <a:ln w="28575" algn="ctr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2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3863975" y="188913"/>
            <a:ext cx="6624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Different ways of representing the </a:t>
            </a:r>
            <a:r>
              <a:rPr lang="en-GB" altLang="en-US" sz="2400" dirty="0" err="1">
                <a:solidFill>
                  <a:schemeClr val="tx2"/>
                </a:solidFill>
                <a:latin typeface="Calibri" panose="020F0502020204030204" pitchFamily="34" charset="0"/>
              </a:rPr>
              <a:t>Maldive</a:t>
            </a:r>
            <a:r>
              <a:rPr lang="en-GB" altLang="en-US" sz="2400" dirty="0">
                <a:solidFill>
                  <a:schemeClr val="tx2"/>
                </a:solidFill>
                <a:latin typeface="Calibri" panose="020F0502020204030204" pitchFamily="34" charset="0"/>
              </a:rPr>
              <a:t> Islands</a:t>
            </a:r>
            <a:endParaRPr lang="en-US" altLang="en-US" sz="2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pSp>
        <p:nvGrpSpPr>
          <p:cNvPr id="162829" name="Group 13"/>
          <p:cNvGrpSpPr>
            <a:grpSpLocks/>
          </p:cNvGrpSpPr>
          <p:nvPr/>
        </p:nvGrpSpPr>
        <p:grpSpPr bwMode="auto">
          <a:xfrm>
            <a:off x="7751763" y="981075"/>
            <a:ext cx="2768600" cy="5380038"/>
            <a:chOff x="3923" y="618"/>
            <a:chExt cx="1744" cy="3389"/>
          </a:xfrm>
        </p:grpSpPr>
        <p:pic>
          <p:nvPicPr>
            <p:cNvPr id="162818" name="Picture 2" descr="Maldives Vaz Dourado"/>
            <p:cNvPicPr>
              <a:picLocks noChangeAspect="1" noChangeArrowheads="1"/>
            </p:cNvPicPr>
            <p:nvPr/>
          </p:nvPicPr>
          <p:blipFill>
            <a:blip r:embed="rId2">
              <a:lum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" y="618"/>
              <a:ext cx="1744" cy="2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824" name="Text Box 8"/>
            <p:cNvSpPr txBox="1">
              <a:spLocks noChangeArrowheads="1"/>
            </p:cNvSpPr>
            <p:nvPr/>
          </p:nvSpPr>
          <p:spPr bwMode="auto">
            <a:xfrm>
              <a:off x="4151" y="3430"/>
              <a:ext cx="1451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en-US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Vaz</a:t>
              </a:r>
              <a:r>
                <a:rPr lang="en-GB" altLang="en-US" dirty="0">
                  <a:solidFill>
                    <a:srgbClr val="0070C0"/>
                  </a:solidFill>
                  <a:latin typeface="Calibri" panose="020F0502020204030204" pitchFamily="34" charset="0"/>
                </a:rPr>
                <a:t> </a:t>
              </a:r>
              <a:r>
                <a:rPr lang="en-GB" altLang="en-US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Dourado</a:t>
              </a:r>
              <a:r>
                <a:rPr lang="en-GB" altLang="en-US" dirty="0">
                  <a:latin typeface="Calibri" panose="020F0502020204030204" pitchFamily="34" charset="0"/>
                </a:rPr>
                <a:t>, </a:t>
              </a:r>
              <a:r>
                <a:rPr lang="en-GB" altLang="en-US" i="1" dirty="0">
                  <a:latin typeface="Calibri" panose="020F0502020204030204" pitchFamily="34" charset="0"/>
                </a:rPr>
                <a:t>c</a:t>
              </a:r>
              <a:r>
                <a:rPr lang="en-GB" altLang="en-US" dirty="0">
                  <a:latin typeface="Calibri" panose="020F0502020204030204" pitchFamily="34" charset="0"/>
                </a:rPr>
                <a:t>.1570 (Huntington Library, San Marino)</a:t>
              </a:r>
              <a:endParaRPr lang="en-US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2826" name="Group 10"/>
          <p:cNvGrpSpPr>
            <a:grpSpLocks/>
          </p:cNvGrpSpPr>
          <p:nvPr/>
        </p:nvGrpSpPr>
        <p:grpSpPr bwMode="auto">
          <a:xfrm>
            <a:off x="4511676" y="1412875"/>
            <a:ext cx="3128963" cy="5380038"/>
            <a:chOff x="1882" y="890"/>
            <a:chExt cx="1971" cy="3389"/>
          </a:xfrm>
        </p:grpSpPr>
        <p:pic>
          <p:nvPicPr>
            <p:cNvPr id="162820" name="Picture 4" descr="Maldives Miller Atl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890"/>
              <a:ext cx="1971" cy="2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823" name="Text Box 7"/>
            <p:cNvSpPr txBox="1">
              <a:spLocks noChangeArrowheads="1"/>
            </p:cNvSpPr>
            <p:nvPr/>
          </p:nvSpPr>
          <p:spPr bwMode="auto">
            <a:xfrm>
              <a:off x="2154" y="3702"/>
              <a:ext cx="1633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en-US" dirty="0">
                  <a:solidFill>
                    <a:srgbClr val="0070C0"/>
                  </a:solidFill>
                  <a:latin typeface="Calibri" panose="020F0502020204030204" pitchFamily="34" charset="0"/>
                </a:rPr>
                <a:t>Miller Atlas</a:t>
              </a:r>
              <a:r>
                <a:rPr lang="en-GB" altLang="en-US" dirty="0">
                  <a:latin typeface="Calibri" panose="020F0502020204030204" pitchFamily="34" charset="0"/>
                </a:rPr>
                <a:t>, 1519 </a:t>
              </a:r>
              <a:br>
                <a:rPr lang="en-GB" altLang="en-US" dirty="0">
                  <a:latin typeface="Calibri" panose="020F0502020204030204" pitchFamily="34" charset="0"/>
                </a:rPr>
              </a:br>
              <a:r>
                <a:rPr lang="en-GB" altLang="en-US" dirty="0">
                  <a:latin typeface="Calibri" panose="020F0502020204030204" pitchFamily="34" charset="0"/>
                </a:rPr>
                <a:t>(Paris, </a:t>
              </a:r>
              <a:r>
                <a:rPr lang="en-GB" altLang="en-US" dirty="0" err="1">
                  <a:latin typeface="Calibri" panose="020F0502020204030204" pitchFamily="34" charset="0"/>
                </a:rPr>
                <a:t>Bibliothèque</a:t>
              </a:r>
              <a:r>
                <a:rPr lang="en-GB" altLang="en-US" dirty="0">
                  <a:latin typeface="Calibri" panose="020F0502020204030204" pitchFamily="34" charset="0"/>
                </a:rPr>
                <a:t> </a:t>
              </a:r>
              <a:r>
                <a:rPr lang="en-GB" altLang="en-US" dirty="0" err="1">
                  <a:latin typeface="Calibri" panose="020F0502020204030204" pitchFamily="34" charset="0"/>
                </a:rPr>
                <a:t>nationale</a:t>
              </a:r>
              <a:r>
                <a:rPr lang="en-GB" altLang="en-US" dirty="0">
                  <a:latin typeface="Calibri" panose="020F0502020204030204" pitchFamily="34" charset="0"/>
                </a:rPr>
                <a:t> de France)</a:t>
              </a:r>
              <a:endParaRPr lang="en-US" altLang="en-US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2828" name="Group 12"/>
          <p:cNvGrpSpPr>
            <a:grpSpLocks/>
          </p:cNvGrpSpPr>
          <p:nvPr/>
        </p:nvGrpSpPr>
        <p:grpSpPr bwMode="auto">
          <a:xfrm>
            <a:off x="1524001" y="0"/>
            <a:ext cx="3203575" cy="6807200"/>
            <a:chOff x="0" y="0"/>
            <a:chExt cx="2018" cy="4288"/>
          </a:xfrm>
        </p:grpSpPr>
        <p:pic>
          <p:nvPicPr>
            <p:cNvPr id="162819" name="Picture 3" descr="Maldives Cantino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071"/>
              <a:ext cx="1509" cy="2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2822" name="Picture 6" descr="Maldives moder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30" cy="1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2825" name="Text Box 9"/>
            <p:cNvSpPr txBox="1">
              <a:spLocks noChangeArrowheads="1"/>
            </p:cNvSpPr>
            <p:nvPr/>
          </p:nvSpPr>
          <p:spPr bwMode="auto">
            <a:xfrm>
              <a:off x="0" y="3884"/>
              <a:ext cx="20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altLang="en-US" dirty="0" err="1">
                  <a:solidFill>
                    <a:srgbClr val="0070C0"/>
                  </a:solidFill>
                  <a:latin typeface="Calibri" panose="020F0502020204030204" pitchFamily="34" charset="0"/>
                </a:rPr>
                <a:t>Cantino</a:t>
              </a:r>
              <a:r>
                <a:rPr lang="en-GB" altLang="en-US" dirty="0">
                  <a:solidFill>
                    <a:srgbClr val="0070C0"/>
                  </a:solidFill>
                  <a:latin typeface="Calibri" panose="020F0502020204030204" pitchFamily="34" charset="0"/>
                </a:rPr>
                <a:t> Map</a:t>
              </a:r>
              <a:r>
                <a:rPr lang="en-GB" altLang="en-US" dirty="0">
                  <a:latin typeface="Calibri" panose="020F0502020204030204" pitchFamily="34" charset="0"/>
                </a:rPr>
                <a:t>, 1502</a:t>
              </a:r>
              <a:br>
                <a:rPr lang="en-GB" altLang="en-US" dirty="0">
                  <a:latin typeface="Calibri" panose="020F0502020204030204" pitchFamily="34" charset="0"/>
                </a:rPr>
              </a:br>
              <a:r>
                <a:rPr lang="en-GB" altLang="en-US" dirty="0">
                  <a:latin typeface="Calibri" panose="020F0502020204030204" pitchFamily="34" charset="0"/>
                </a:rPr>
                <a:t>  (</a:t>
              </a:r>
              <a:r>
                <a:rPr lang="en-GB" altLang="en-US" dirty="0" err="1">
                  <a:latin typeface="Calibri" panose="020F0502020204030204" pitchFamily="34" charset="0"/>
                </a:rPr>
                <a:t>Biblioteca</a:t>
              </a:r>
              <a:r>
                <a:rPr lang="en-GB" altLang="en-US" dirty="0">
                  <a:latin typeface="Calibri" panose="020F0502020204030204" pitchFamily="34" charset="0"/>
                </a:rPr>
                <a:t> </a:t>
              </a:r>
              <a:r>
                <a:rPr lang="en-GB" altLang="en-US" dirty="0" err="1">
                  <a:latin typeface="Calibri" panose="020F0502020204030204" pitchFamily="34" charset="0"/>
                </a:rPr>
                <a:t>Estense</a:t>
              </a:r>
              <a:r>
                <a:rPr lang="en-GB" altLang="en-US" dirty="0">
                  <a:latin typeface="Calibri" panose="020F0502020204030204" pitchFamily="34" charset="0"/>
                </a:rPr>
                <a:t>, Modena)</a:t>
              </a:r>
              <a:endParaRPr lang="en-US" altLang="en-US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7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8" y="1952244"/>
            <a:ext cx="2386584" cy="2839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290" y="895350"/>
            <a:ext cx="3059456" cy="5396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5992" y="857252"/>
            <a:ext cx="5265397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50" y="228600"/>
            <a:ext cx="643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Non-navigational features on early portolan charts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97050" y="4876800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Avignon chart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562350" y="6362700"/>
            <a:ext cx="436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Vesconte 1318, Civico </a:t>
            </a:r>
            <a:r>
              <a:rPr lang="en-GB" dirty="0" err="1" smtClean="0"/>
              <a:t>Museo</a:t>
            </a:r>
            <a:r>
              <a:rPr lang="en-GB" dirty="0" smtClean="0"/>
              <a:t> </a:t>
            </a:r>
            <a:r>
              <a:rPr lang="en-GB" dirty="0" err="1" smtClean="0"/>
              <a:t>Correr</a:t>
            </a:r>
            <a:r>
              <a:rPr lang="en-GB" dirty="0" smtClean="0"/>
              <a:t>, Venice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582150" y="6343651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Lucca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1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20576" r="5573" b="19748"/>
          <a:stretch/>
        </p:blipFill>
        <p:spPr>
          <a:xfrm rot="5400000">
            <a:off x="513223" y="990562"/>
            <a:ext cx="5230368" cy="52926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3" r="19466"/>
          <a:stretch/>
        </p:blipFill>
        <p:spPr>
          <a:xfrm rot="5400000">
            <a:off x="6177860" y="897473"/>
            <a:ext cx="5249418" cy="5515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47700" y="128016"/>
            <a:ext cx="10988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Was the second Sanudo world map precisely copied from the first? </a:t>
            </a:r>
          </a:p>
          <a:p>
            <a:pPr algn="ctr"/>
            <a:r>
              <a:rPr lang="en-GB" sz="2400" dirty="0" smtClean="0"/>
              <a:t>And, if so, would that point to the chartmaker Pietro Vesconte as the copyist?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975104" y="6294794"/>
            <a:ext cx="440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Vatican, Pal. Lat. </a:t>
            </a:r>
            <a:r>
              <a:rPr lang="en-GB" dirty="0" smtClean="0"/>
              <a:t>1362a</a:t>
            </a:r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73568" y="6298852"/>
            <a:ext cx="2450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Vatican, Vat. Lat. 2972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0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1" t="7768" r="40895" b="53391"/>
          <a:stretch/>
        </p:blipFill>
        <p:spPr>
          <a:xfrm rot="16200000">
            <a:off x="5694494" y="1026798"/>
            <a:ext cx="5542080" cy="4593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t="62312" r="46862" b="20981"/>
          <a:stretch/>
        </p:blipFill>
        <p:spPr>
          <a:xfrm rot="5400000">
            <a:off x="686435" y="1369989"/>
            <a:ext cx="5537963" cy="3902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0532" y="6142386"/>
            <a:ext cx="33991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Presentation copy</a:t>
            </a:r>
          </a:p>
          <a:p>
            <a:r>
              <a:rPr lang="en-GB" sz="1400" dirty="0" smtClean="0"/>
              <a:t>        Vatican</a:t>
            </a:r>
            <a:r>
              <a:rPr lang="en-GB" sz="1400" dirty="0"/>
              <a:t>, Pal. Lat. 1362a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01541" y="6142386"/>
            <a:ext cx="28580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Late copy</a:t>
            </a:r>
          </a:p>
          <a:p>
            <a:pPr algn="ctr"/>
            <a:r>
              <a:rPr lang="en-GB" sz="1400" dirty="0" smtClean="0"/>
              <a:t>Brussels</a:t>
            </a:r>
            <a:r>
              <a:rPr lang="en-GB" sz="1400" dirty="0"/>
              <a:t>, </a:t>
            </a:r>
            <a:r>
              <a:rPr lang="en-GB" sz="1400" dirty="0" smtClean="0"/>
              <a:t>KBR,  </a:t>
            </a:r>
            <a:r>
              <a:rPr lang="en-GB" sz="1400" dirty="0"/>
              <a:t>MS 9347-8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67163" y="0"/>
            <a:ext cx="396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Sanudo map: </a:t>
            </a:r>
            <a:r>
              <a:rPr lang="en-GB" sz="2400" dirty="0"/>
              <a:t>deterioration</a:t>
            </a:r>
          </a:p>
        </p:txBody>
      </p:sp>
    </p:spTree>
    <p:extLst>
      <p:ext uri="{BB962C8B-B14F-4D97-AF65-F5344CB8AC3E}">
        <p14:creationId xmlns:p14="http://schemas.microsoft.com/office/powerpoint/2010/main" val="5365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1680s map - The Mediterranean Sea, divided into the Eastern and Western Seas, subdivides into its principal parts or seas, in which are observed their principal gulfs, capes or promentories and sea-por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4" y="0"/>
            <a:ext cx="10727579" cy="70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9522" y="590550"/>
            <a:ext cx="1212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William Berry (1685-8). </a:t>
            </a:r>
            <a:r>
              <a:rPr lang="en-GB" smtClean="0"/>
              <a:t>Dedicated to King James II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4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9" r="20236" b="24335"/>
          <a:stretch/>
        </p:blipFill>
        <p:spPr>
          <a:xfrm>
            <a:off x="6945504" y="229473"/>
            <a:ext cx="4351146" cy="2660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2898" y="2889766"/>
            <a:ext cx="85702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 smtClean="0"/>
              <a:t>Freebible</a:t>
            </a:r>
            <a:r>
              <a:rPr lang="en-GB" sz="1100" dirty="0"/>
              <a:t> </a:t>
            </a:r>
            <a:r>
              <a:rPr lang="en-GB" sz="1100" dirty="0" smtClean="0"/>
              <a:t>images.org  Knowing the Bible</a:t>
            </a:r>
            <a:endParaRPr lang="en-GB" sz="1100" dirty="0"/>
          </a:p>
        </p:txBody>
      </p:sp>
      <p:pic>
        <p:nvPicPr>
          <p:cNvPr id="4" name="Picture 2" descr=" 1680s map - The Mediterranean Sea, divided into the Eastern and Western Seas, subdivides into its principal parts or seas, in which are observed their principal gulfs, capes or promentories and sea-ports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3" y="1071689"/>
            <a:ext cx="6446828" cy="421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076" y="3151376"/>
            <a:ext cx="5224924" cy="3011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45504" y="6040598"/>
            <a:ext cx="5246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F0"/>
                </a:solidFill>
              </a:rPr>
              <a:t>Carte Pisane </a:t>
            </a:r>
            <a:r>
              <a:rPr lang="en-GB" dirty="0"/>
              <a:t>(</a:t>
            </a:r>
            <a:r>
              <a:rPr lang="en-GB" i="1" dirty="0"/>
              <a:t>c</a:t>
            </a:r>
            <a:r>
              <a:rPr lang="en-GB" dirty="0"/>
              <a:t>.1270</a:t>
            </a:r>
            <a:r>
              <a:rPr lang="en-GB" dirty="0" smtClean="0"/>
              <a:t>). Re-drawing </a:t>
            </a:r>
            <a:r>
              <a:rPr lang="en-GB" dirty="0"/>
              <a:t>for </a:t>
            </a:r>
            <a:r>
              <a:rPr lang="en-GB" dirty="0" err="1"/>
              <a:t>Jomard</a:t>
            </a:r>
            <a:r>
              <a:rPr lang="en-GB" dirty="0"/>
              <a:t> </a:t>
            </a:r>
            <a:r>
              <a:rPr lang="en-GB" dirty="0" smtClean="0"/>
              <a:t>1852 (</a:t>
            </a:r>
            <a:r>
              <a:rPr lang="en-GB" dirty="0"/>
              <a:t>including detail now missing, e.g. from the Black Sea)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4349" y="5391150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William Berry, 1685-8, supposedly copied from  Nicolas </a:t>
            </a:r>
            <a:r>
              <a:rPr lang="en-GB" dirty="0" err="1" smtClean="0"/>
              <a:t>Sanson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142098" y="435155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modern outline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0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19" y="0"/>
            <a:ext cx="82440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444500"/>
            <a:ext cx="3187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Tomb of St Peter Martyr, Milan. </a:t>
            </a:r>
            <a:r>
              <a:rPr lang="en-GB" dirty="0" smtClean="0"/>
              <a:t>1338 by </a:t>
            </a:r>
            <a:r>
              <a:rPr lang="en-GB" dirty="0"/>
              <a:t>Giovanni di </a:t>
            </a:r>
            <a:r>
              <a:rPr lang="en-GB" dirty="0" err="1"/>
              <a:t>Balduccio</a:t>
            </a:r>
            <a:endParaRPr lang="en-GB" dirty="0"/>
          </a:p>
          <a:p>
            <a:r>
              <a:rPr lang="en-GB" dirty="0"/>
              <a:t>Plaster cast, by Eduardo </a:t>
            </a:r>
            <a:r>
              <a:rPr lang="en-GB" dirty="0" err="1"/>
              <a:t>Pierotti</a:t>
            </a:r>
            <a:r>
              <a:rPr lang="en-GB" dirty="0"/>
              <a:t>, 1869</a:t>
            </a:r>
          </a:p>
          <a:p>
            <a:endParaRPr lang="en-GB" dirty="0" smtClean="0"/>
          </a:p>
          <a:p>
            <a:r>
              <a:rPr lang="en-GB" dirty="0" smtClean="0"/>
              <a:t>Courtesy of the Victoria </a:t>
            </a:r>
            <a:r>
              <a:rPr lang="en-GB" dirty="0"/>
              <a:t>and Albert Museum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2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 descr="Heref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812" y="-21771"/>
            <a:ext cx="3995737" cy="33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 descr="Ptolemy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1526496" y="3324679"/>
            <a:ext cx="248194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en-GB" altLang="en-US" dirty="0" smtClean="0">
                <a:solidFill>
                  <a:srgbClr val="0070C0"/>
                </a:solidFill>
              </a:rPr>
              <a:t>Ptolemy</a:t>
            </a:r>
            <a:r>
              <a:rPr lang="en-GB" altLang="en-US" dirty="0" smtClean="0"/>
              <a:t>, 15</a:t>
            </a:r>
            <a:r>
              <a:rPr lang="en-GB" altLang="en-US" baseline="30000" dirty="0" smtClean="0"/>
              <a:t>th</a:t>
            </a:r>
            <a:r>
              <a:rPr lang="en-GB" altLang="en-US" dirty="0" smtClean="0"/>
              <a:t> century </a:t>
            </a:r>
          </a:p>
          <a:p>
            <a:pPr>
              <a:lnSpc>
                <a:spcPct val="50000"/>
              </a:lnSpc>
            </a:pPr>
            <a:endParaRPr lang="en-GB" altLang="en-US" dirty="0" smtClean="0"/>
          </a:p>
          <a:p>
            <a:pPr>
              <a:lnSpc>
                <a:spcPct val="50000"/>
              </a:lnSpc>
            </a:pPr>
            <a:r>
              <a:rPr lang="en-GB" altLang="en-US" dirty="0" smtClean="0"/>
              <a:t>(British Library, Harley</a:t>
            </a:r>
          </a:p>
          <a:p>
            <a:pPr>
              <a:lnSpc>
                <a:spcPct val="50000"/>
              </a:lnSpc>
            </a:pPr>
            <a:r>
              <a:rPr lang="en-GB" altLang="en-US" dirty="0" smtClean="0"/>
              <a:t> </a:t>
            </a:r>
          </a:p>
          <a:p>
            <a:pPr>
              <a:lnSpc>
                <a:spcPct val="50000"/>
              </a:lnSpc>
            </a:pPr>
            <a:r>
              <a:rPr lang="en-GB" altLang="en-US" dirty="0" smtClean="0"/>
              <a:t>MS 7182)</a:t>
            </a:r>
            <a:endParaRPr lang="en-US" altLang="en-US" dirty="0"/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9995056" y="3375026"/>
            <a:ext cx="151288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70C0"/>
                </a:solidFill>
              </a:rPr>
              <a:t>Hereford </a:t>
            </a:r>
            <a:r>
              <a:rPr lang="en-GB" altLang="en-US" dirty="0" err="1">
                <a:solidFill>
                  <a:srgbClr val="0070C0"/>
                </a:solidFill>
              </a:rPr>
              <a:t>Mappamundi</a:t>
            </a:r>
            <a:r>
              <a:rPr lang="en-GB" altLang="en-US" dirty="0">
                <a:solidFill>
                  <a:srgbClr val="0070C0"/>
                </a:solidFill>
              </a:rPr>
              <a:t> </a:t>
            </a:r>
            <a:r>
              <a:rPr lang="en-GB" altLang="en-US" i="1" dirty="0" smtClean="0"/>
              <a:t>c</a:t>
            </a:r>
            <a:r>
              <a:rPr lang="en-GB" altLang="en-US" dirty="0" smtClean="0"/>
              <a:t>.1300</a:t>
            </a:r>
          </a:p>
          <a:p>
            <a:r>
              <a:rPr lang="en-US" altLang="en-US" dirty="0" smtClean="0"/>
              <a:t>(Hereford Cathedral)</a:t>
            </a:r>
            <a:endParaRPr lang="en-US" altLang="en-US" dirty="0"/>
          </a:p>
        </p:txBody>
      </p:sp>
      <p:pic>
        <p:nvPicPr>
          <p:cNvPr id="47113" name="Picture 9" descr="Dulceti 1339"/>
          <p:cNvPicPr>
            <a:picLocks noChangeAspect="1" noChangeArrowheads="1"/>
          </p:cNvPicPr>
          <p:nvPr/>
        </p:nvPicPr>
        <p:blipFill>
          <a:blip r:embed="rId4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3375026"/>
            <a:ext cx="4895850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524000" y="5834743"/>
            <a:ext cx="241300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dirty="0">
                <a:solidFill>
                  <a:srgbClr val="0070C0"/>
                </a:solidFill>
              </a:rPr>
              <a:t>Angelino Dulceti</a:t>
            </a:r>
            <a:r>
              <a:rPr lang="en-GB" altLang="en-US" dirty="0"/>
              <a:t>, 1339 </a:t>
            </a:r>
            <a:r>
              <a:rPr lang="en-GB" altLang="en-US" dirty="0" smtClean="0"/>
              <a:t>(</a:t>
            </a:r>
            <a:r>
              <a:rPr lang="en-GB" dirty="0" err="1"/>
              <a:t>Bibliothèque</a:t>
            </a:r>
            <a:r>
              <a:rPr lang="en-GB" dirty="0"/>
              <a:t> </a:t>
            </a:r>
            <a:r>
              <a:rPr lang="en-GB" dirty="0" err="1"/>
              <a:t>Nationale</a:t>
            </a:r>
            <a:r>
              <a:rPr lang="en-GB" dirty="0"/>
              <a:t> </a:t>
            </a:r>
            <a:endParaRPr lang="en-GB" dirty="0" smtClean="0"/>
          </a:p>
          <a:p>
            <a:r>
              <a:rPr lang="en-GB" dirty="0" smtClean="0"/>
              <a:t>de France, </a:t>
            </a:r>
            <a:r>
              <a:rPr lang="en-GB" dirty="0" err="1"/>
              <a:t>Rés</a:t>
            </a:r>
            <a:r>
              <a:rPr lang="en-GB" dirty="0"/>
              <a:t>.</a:t>
            </a:r>
            <a:r>
              <a:rPr lang="en-GB" altLang="en-US" dirty="0" smtClean="0"/>
              <a:t> B. 696</a:t>
            </a:r>
            <a:r>
              <a:rPr lang="en-GB" altLang="en-US" dirty="0"/>
              <a:t>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05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12" y="0"/>
            <a:ext cx="41823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411" y="1862983"/>
            <a:ext cx="1792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2018:</a:t>
            </a:r>
          </a:p>
          <a:p>
            <a:r>
              <a:rPr lang="en-GB" sz="2000" dirty="0" smtClean="0"/>
              <a:t>about the ‘Book of Curiosities’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556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94" y="0"/>
            <a:ext cx="42982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6994" y="1600200"/>
            <a:ext cx="173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2019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3046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9" y="-57665"/>
            <a:ext cx="10485070" cy="614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546" y="6324329"/>
            <a:ext cx="819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32-point wind compass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46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84" y="0"/>
            <a:ext cx="44522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384300"/>
            <a:ext cx="143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1995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898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1052</Words>
  <Application>Microsoft Office PowerPoint</Application>
  <PresentationFormat>Widescreen</PresentationFormat>
  <Paragraphs>218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Campbell</dc:creator>
  <cp:lastModifiedBy>Tony Campbell</cp:lastModifiedBy>
  <cp:revision>137</cp:revision>
  <dcterms:created xsi:type="dcterms:W3CDTF">2018-08-15T17:04:08Z</dcterms:created>
  <dcterms:modified xsi:type="dcterms:W3CDTF">2023-08-28T10:50:44Z</dcterms:modified>
</cp:coreProperties>
</file>